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notesMasterIdLst>
    <p:notesMasterId r:id="rId36"/>
  </p:notesMasterIdLst>
  <p:sldIdLst>
    <p:sldId id="256" r:id="rId6"/>
    <p:sldId id="304" r:id="rId7"/>
    <p:sldId id="262" r:id="rId8"/>
    <p:sldId id="261" r:id="rId9"/>
    <p:sldId id="263" r:id="rId10"/>
    <p:sldId id="265" r:id="rId11"/>
    <p:sldId id="264" r:id="rId12"/>
    <p:sldId id="266" r:id="rId13"/>
    <p:sldId id="267" r:id="rId14"/>
    <p:sldId id="269" r:id="rId15"/>
    <p:sldId id="275" r:id="rId16"/>
    <p:sldId id="268" r:id="rId17"/>
    <p:sldId id="271" r:id="rId18"/>
    <p:sldId id="282" r:id="rId19"/>
    <p:sldId id="296" r:id="rId20"/>
    <p:sldId id="283" r:id="rId21"/>
    <p:sldId id="279" r:id="rId22"/>
    <p:sldId id="301" r:id="rId23"/>
    <p:sldId id="302" r:id="rId24"/>
    <p:sldId id="284" r:id="rId25"/>
    <p:sldId id="288" r:id="rId26"/>
    <p:sldId id="286" r:id="rId27"/>
    <p:sldId id="285" r:id="rId28"/>
    <p:sldId id="294" r:id="rId29"/>
    <p:sldId id="295" r:id="rId30"/>
    <p:sldId id="303" r:id="rId31"/>
    <p:sldId id="298" r:id="rId32"/>
    <p:sldId id="297" r:id="rId33"/>
    <p:sldId id="300" r:id="rId34"/>
    <p:sldId id="259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4LwN8UNaWjvZLZyNxcCKXg==" hashData="J73IOYGR3Xse1XplXzOXFMS2msc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0" autoAdjust="0"/>
  </p:normalViewPr>
  <p:slideViewPr>
    <p:cSldViewPr>
      <p:cViewPr>
        <p:scale>
          <a:sx n="81" d="100"/>
          <a:sy n="81" d="100"/>
        </p:scale>
        <p:origin x="-834" y="-5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58F9E-4D54-4791-B8F2-9E9CA9A1ACA7}" type="datetimeFigureOut">
              <a:rPr lang="it-IT" smtClean="0"/>
              <a:pPr/>
              <a:t>16/03/2011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1FAFF-7039-4855-9F06-4B6BF14EE38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080010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1FAFF-7039-4855-9F06-4B6BF14EE385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319305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1FAFF-7039-4855-9F06-4B6BF14EE385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62982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1FAFF-7039-4855-9F06-4B6BF14EE385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58712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1FAFF-7039-4855-9F06-4B6BF14EE385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804879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1FAFF-7039-4855-9F06-4B6BF14EE385}" type="slidenum">
              <a:rPr lang="it-IT" smtClean="0"/>
              <a:pPr/>
              <a:t>15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956395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B163-09AE-4715-9617-6E19CB80CF7A}" type="datetimeFigureOut">
              <a:rPr lang="it-IT" smtClean="0"/>
              <a:pPr/>
              <a:t>16/03/2011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3C60-F9AA-4A8A-BC01-C492CA78BAD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B163-09AE-4715-9617-6E19CB80CF7A}" type="datetimeFigureOut">
              <a:rPr lang="it-IT" smtClean="0"/>
              <a:pPr/>
              <a:t>16/03/2011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3C60-F9AA-4A8A-BC01-C492CA78BAD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B163-09AE-4715-9617-6E19CB80CF7A}" type="datetimeFigureOut">
              <a:rPr lang="it-IT" smtClean="0"/>
              <a:pPr/>
              <a:t>16/03/2011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3C60-F9AA-4A8A-BC01-C492CA78BAD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B163-09AE-4715-9617-6E19CB80CF7A}" type="datetimeFigureOut">
              <a:rPr lang="it-IT" smtClean="0">
                <a:solidFill>
                  <a:prstClr val="white">
                    <a:tint val="95000"/>
                  </a:prstClr>
                </a:solidFill>
              </a:rPr>
              <a:pPr/>
              <a:t>16/03/2011</a:t>
            </a:fld>
            <a:endParaRPr lang="it-IT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3C60-F9AA-4A8A-BC01-C492CA78BAD0}" type="slidenum">
              <a:rPr lang="it-IT" smtClean="0">
                <a:solidFill>
                  <a:prstClr val="white">
                    <a:tint val="9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56369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B163-09AE-4715-9617-6E19CB80CF7A}" type="datetimeFigureOut">
              <a:rPr lang="it-IT" smtClean="0">
                <a:solidFill>
                  <a:prstClr val="black">
                    <a:tint val="95000"/>
                  </a:prstClr>
                </a:solidFill>
              </a:rPr>
              <a:pPr/>
              <a:t>16/03/2011</a:t>
            </a:fld>
            <a:endParaRPr lang="it-IT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3C60-F9AA-4A8A-BC01-C492CA78BAD0}" type="slidenum">
              <a:rPr lang="it-IT" smtClean="0">
                <a:solidFill>
                  <a:prstClr val="black">
                    <a:tint val="9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5381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B163-09AE-4715-9617-6E19CB80CF7A}" type="datetimeFigureOut">
              <a:rPr lang="it-IT" smtClean="0">
                <a:solidFill>
                  <a:prstClr val="white">
                    <a:tint val="95000"/>
                  </a:prstClr>
                </a:solidFill>
              </a:rPr>
              <a:pPr/>
              <a:t>16/03/2011</a:t>
            </a:fld>
            <a:endParaRPr lang="it-IT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3C60-F9AA-4A8A-BC01-C492CA78BAD0}" type="slidenum">
              <a:rPr lang="it-IT" smtClean="0">
                <a:solidFill>
                  <a:prstClr val="white">
                    <a:tint val="9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white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23577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B163-09AE-4715-9617-6E19CB80CF7A}" type="datetimeFigureOut">
              <a:rPr lang="it-IT" smtClean="0">
                <a:solidFill>
                  <a:prstClr val="black">
                    <a:tint val="95000"/>
                  </a:prstClr>
                </a:solidFill>
              </a:rPr>
              <a:pPr/>
              <a:t>16/03/2011</a:t>
            </a:fld>
            <a:endParaRPr lang="it-IT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3C60-F9AA-4A8A-BC01-C492CA78BAD0}" type="slidenum">
              <a:rPr lang="it-IT" smtClean="0">
                <a:solidFill>
                  <a:prstClr val="black">
                    <a:tint val="9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7001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B163-09AE-4715-9617-6E19CB80CF7A}" type="datetimeFigureOut">
              <a:rPr lang="it-IT" smtClean="0">
                <a:solidFill>
                  <a:prstClr val="black">
                    <a:tint val="95000"/>
                  </a:prstClr>
                </a:solidFill>
              </a:rPr>
              <a:pPr/>
              <a:t>16/03/2011</a:t>
            </a:fld>
            <a:endParaRPr lang="it-IT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3C60-F9AA-4A8A-BC01-C492CA78BAD0}" type="slidenum">
              <a:rPr lang="it-IT" smtClean="0">
                <a:solidFill>
                  <a:prstClr val="black">
                    <a:tint val="9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90540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B163-09AE-4715-9617-6E19CB80CF7A}" type="datetimeFigureOut">
              <a:rPr lang="it-IT" smtClean="0">
                <a:solidFill>
                  <a:prstClr val="black">
                    <a:tint val="95000"/>
                  </a:prstClr>
                </a:solidFill>
              </a:rPr>
              <a:pPr/>
              <a:t>16/03/2011</a:t>
            </a:fld>
            <a:endParaRPr lang="it-IT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3C60-F9AA-4A8A-BC01-C492CA78BAD0}" type="slidenum">
              <a:rPr lang="it-IT" smtClean="0">
                <a:solidFill>
                  <a:prstClr val="black">
                    <a:tint val="9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49271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B163-09AE-4715-9617-6E19CB80CF7A}" type="datetimeFigureOut">
              <a:rPr lang="it-IT" smtClean="0">
                <a:solidFill>
                  <a:prstClr val="black">
                    <a:tint val="95000"/>
                  </a:prstClr>
                </a:solidFill>
              </a:rPr>
              <a:pPr/>
              <a:t>16/03/2011</a:t>
            </a:fld>
            <a:endParaRPr lang="it-IT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3C60-F9AA-4A8A-BC01-C492CA78BAD0}" type="slidenum">
              <a:rPr lang="it-IT" smtClean="0">
                <a:solidFill>
                  <a:prstClr val="black">
                    <a:tint val="9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17520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B163-09AE-4715-9617-6E19CB80CF7A}" type="datetimeFigureOut">
              <a:rPr lang="it-IT" smtClean="0">
                <a:solidFill>
                  <a:prstClr val="black">
                    <a:tint val="95000"/>
                  </a:prstClr>
                </a:solidFill>
              </a:rPr>
              <a:pPr/>
              <a:t>16/03/2011</a:t>
            </a:fld>
            <a:endParaRPr lang="it-IT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3C60-F9AA-4A8A-BC01-C492CA78BAD0}" type="slidenum">
              <a:rPr lang="it-IT" smtClean="0">
                <a:solidFill>
                  <a:prstClr val="black">
                    <a:tint val="9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8364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B163-09AE-4715-9617-6E19CB80CF7A}" type="datetimeFigureOut">
              <a:rPr lang="it-IT" smtClean="0"/>
              <a:pPr/>
              <a:t>16/03/2011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3C60-F9AA-4A8A-BC01-C492CA78BAD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it-IT" dirty="0" smtClean="0"/>
              <a:t>Fare clic sull'icona per inserire un'immagine</a:t>
            </a:r>
            <a:endParaRPr kumimoji="0"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229B163-09AE-4715-9617-6E19CB80CF7A}" type="datetimeFigureOut">
              <a:rPr lang="it-IT" smtClean="0">
                <a:solidFill>
                  <a:prstClr val="black">
                    <a:tint val="95000"/>
                  </a:prstClr>
                </a:solidFill>
              </a:rPr>
              <a:pPr/>
              <a:t>16/03/2011</a:t>
            </a:fld>
            <a:endParaRPr lang="it-IT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it-IT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7C73C60-F9AA-4A8A-BC01-C492CA78BAD0}" type="slidenum">
              <a:rPr lang="it-IT" smtClean="0">
                <a:solidFill>
                  <a:prstClr val="black">
                    <a:tint val="9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40156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B163-09AE-4715-9617-6E19CB80CF7A}" type="datetimeFigureOut">
              <a:rPr lang="it-IT" smtClean="0">
                <a:solidFill>
                  <a:prstClr val="black">
                    <a:tint val="95000"/>
                  </a:prstClr>
                </a:solidFill>
              </a:rPr>
              <a:pPr/>
              <a:t>16/03/2011</a:t>
            </a:fld>
            <a:endParaRPr lang="it-IT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3C60-F9AA-4A8A-BC01-C492CA78BAD0}" type="slidenum">
              <a:rPr lang="it-IT" smtClean="0">
                <a:solidFill>
                  <a:prstClr val="black">
                    <a:tint val="9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27718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B163-09AE-4715-9617-6E19CB80CF7A}" type="datetimeFigureOut">
              <a:rPr lang="it-IT" smtClean="0">
                <a:solidFill>
                  <a:prstClr val="black">
                    <a:tint val="95000"/>
                  </a:prstClr>
                </a:solidFill>
              </a:rPr>
              <a:pPr/>
              <a:t>16/03/2011</a:t>
            </a:fld>
            <a:endParaRPr lang="it-IT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it-IT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3C60-F9AA-4A8A-BC01-C492CA78BAD0}" type="slidenum">
              <a:rPr lang="it-IT" smtClean="0">
                <a:solidFill>
                  <a:prstClr val="black">
                    <a:tint val="9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733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B163-09AE-4715-9617-6E19CB80CF7A}" type="datetimeFigureOut">
              <a:rPr lang="it-IT" smtClean="0"/>
              <a:pPr/>
              <a:t>16/03/2011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3C60-F9AA-4A8A-BC01-C492CA78BAD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B163-09AE-4715-9617-6E19CB80CF7A}" type="datetimeFigureOut">
              <a:rPr lang="it-IT" smtClean="0"/>
              <a:pPr/>
              <a:t>16/03/2011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3C60-F9AA-4A8A-BC01-C492CA78BAD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B163-09AE-4715-9617-6E19CB80CF7A}" type="datetimeFigureOut">
              <a:rPr lang="it-IT" smtClean="0"/>
              <a:pPr/>
              <a:t>16/03/2011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3C60-F9AA-4A8A-BC01-C492CA78BAD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B163-09AE-4715-9617-6E19CB80CF7A}" type="datetimeFigureOut">
              <a:rPr lang="it-IT" smtClean="0"/>
              <a:pPr/>
              <a:t>16/03/2011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3C60-F9AA-4A8A-BC01-C492CA78BAD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B163-09AE-4715-9617-6E19CB80CF7A}" type="datetimeFigureOut">
              <a:rPr lang="it-IT" smtClean="0"/>
              <a:pPr/>
              <a:t>16/03/2011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3C60-F9AA-4A8A-BC01-C492CA78BAD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9B163-09AE-4715-9617-6E19CB80CF7A}" type="datetimeFigureOut">
              <a:rPr lang="it-IT" smtClean="0"/>
              <a:pPr/>
              <a:t>16/03/2011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3C60-F9AA-4A8A-BC01-C492CA78BAD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it-IT" dirty="0" smtClean="0"/>
              <a:t>Fare clic sull'icona per inserire un'immagine</a:t>
            </a:r>
            <a:endParaRPr kumimoji="0"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229B163-09AE-4715-9617-6E19CB80CF7A}" type="datetimeFigureOut">
              <a:rPr lang="it-IT" smtClean="0"/>
              <a:pPr/>
              <a:t>16/03/2011</a:t>
            </a:fld>
            <a:endParaRPr lang="it-IT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7C73C60-F9AA-4A8A-BC01-C492CA78BAD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229B163-09AE-4715-9617-6E19CB80CF7A}" type="datetimeFigureOut">
              <a:rPr lang="it-IT" smtClean="0"/>
              <a:pPr/>
              <a:t>16/03/2011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7C73C60-F9AA-4A8A-BC01-C492CA78BAD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229B163-09AE-4715-9617-6E19CB80CF7A}" type="datetimeFigureOut">
              <a:rPr lang="it-IT" smtClean="0">
                <a:solidFill>
                  <a:prstClr val="black">
                    <a:tint val="95000"/>
                  </a:prstClr>
                </a:solidFill>
              </a:rPr>
              <a:pPr/>
              <a:t>16/03/2011</a:t>
            </a:fld>
            <a:endParaRPr lang="it-IT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it-IT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7C73C60-F9AA-4A8A-BC01-C492CA78BAD0}" type="slidenum">
              <a:rPr lang="it-IT" smtClean="0">
                <a:solidFill>
                  <a:prstClr val="black">
                    <a:tint val="9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5458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Info@accademiaimago.it" TargetMode="External"/><Relationship Id="rId4" Type="http://schemas.openxmlformats.org/officeDocument/2006/relationships/hyperlink" Target="http://www.accademiaimago.it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48000"/>
                <a:satMod val="300000"/>
              </a:schemeClr>
            </a:gs>
            <a:gs pos="12000">
              <a:schemeClr val="bg2">
                <a:tint val="48000"/>
                <a:satMod val="300000"/>
              </a:schemeClr>
            </a:gs>
            <a:gs pos="20000">
              <a:schemeClr val="bg2">
                <a:tint val="49000"/>
                <a:satMod val="300000"/>
              </a:schemeClr>
            </a:gs>
            <a:gs pos="100000">
              <a:schemeClr val="bg2">
                <a:shade val="30000"/>
              </a:schemeClr>
            </a:gs>
          </a:gsLst>
          <a:path path="circle">
            <a:fillToRect l="10000" t="-25000" r="10000" b="125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 r="11476" b="4225"/>
          <a:stretch>
            <a:fillRect/>
          </a:stretch>
        </p:blipFill>
        <p:spPr bwMode="auto">
          <a:xfrm>
            <a:off x="4943007" y="533400"/>
            <a:ext cx="4200993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6912768" cy="2592288"/>
          </a:xfrm>
        </p:spPr>
        <p:txBody>
          <a:bodyPr>
            <a:noAutofit/>
          </a:bodyPr>
          <a:lstStyle/>
          <a:p>
            <a:r>
              <a:rPr lang="it-IT" sz="2400" dirty="0" smtClean="0">
                <a:solidFill>
                  <a:srgbClr val="C00000"/>
                </a:solidFill>
              </a:rPr>
              <a:t>ACCADEMIA IMAGO di Napoli</a:t>
            </a:r>
          </a:p>
          <a:p>
            <a:r>
              <a:rPr lang="it-IT" sz="1800" dirty="0" smtClean="0">
                <a:solidFill>
                  <a:srgbClr val="C00000"/>
                </a:solidFill>
              </a:rPr>
              <a:t>Scuola di Specializzazione in Psicoterapia con lo Psicodramma Analitico</a:t>
            </a:r>
            <a:endParaRPr lang="it-IT" sz="1800" dirty="0" smtClean="0">
              <a:solidFill>
                <a:srgbClr val="C00000"/>
              </a:solidFill>
            </a:endParaRPr>
          </a:p>
          <a:p>
            <a:endParaRPr lang="it-IT" sz="2400" dirty="0" smtClean="0"/>
          </a:p>
          <a:p>
            <a:r>
              <a:rPr lang="it-IT" sz="2400" dirty="0" smtClean="0"/>
              <a:t>Convegno 2011</a:t>
            </a:r>
          </a:p>
          <a:p>
            <a:r>
              <a:rPr lang="it-IT" sz="2400" dirty="0" smtClean="0"/>
              <a:t>“ Il teatro che cura. Lo Psicodramma Analitico </a:t>
            </a:r>
          </a:p>
          <a:p>
            <a:r>
              <a:rPr lang="it-IT" sz="2400" dirty="0" smtClean="0"/>
              <a:t>nei disturbi d’ansia e da attacchi di panico.”</a:t>
            </a:r>
            <a:endParaRPr lang="it-IT" sz="2400" dirty="0" smtClean="0"/>
          </a:p>
          <a:p>
            <a:endParaRPr lang="it-IT" sz="2400" dirty="0"/>
          </a:p>
        </p:txBody>
      </p:sp>
      <p:pic>
        <p:nvPicPr>
          <p:cNvPr id="5" name="Immagine 4" descr="Logoaccademiaima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3501008"/>
            <a:ext cx="2130569" cy="1551787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339752" y="4077072"/>
            <a:ext cx="2736304" cy="936104"/>
          </a:xfrm>
          <a:prstGeom prst="rect">
            <a:avLst/>
          </a:prstGeom>
        </p:spPr>
        <p:txBody>
          <a:bodyPr vert="horz" lIns="118872" tIns="0" rIns="45720" bIns="0" rtlCol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www.accademiaimago.it</a:t>
            </a:r>
            <a:endParaRPr kumimoji="0" lang="it-IT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it-IT" dirty="0" smtClean="0">
                <a:solidFill>
                  <a:srgbClr val="C00000"/>
                </a:solidFill>
                <a:hlinkClick r:id="rId5"/>
              </a:rPr>
              <a:t>Info@accademiaimago.it</a:t>
            </a:r>
            <a:endParaRPr lang="it-IT" dirty="0" smtClean="0">
              <a:solidFill>
                <a:srgbClr val="C0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40352" cy="1371600"/>
          </a:xfrm>
        </p:spPr>
        <p:txBody>
          <a:bodyPr>
            <a:noAutofit/>
          </a:bodyPr>
          <a:lstStyle/>
          <a:p>
            <a:r>
              <a:rPr lang="it-IT" sz="9600" b="0" dirty="0" smtClean="0">
                <a:solidFill>
                  <a:schemeClr val="bg1"/>
                </a:solidFill>
                <a:latin typeface="Edwardian Script ITC" pitchFamily="66" charset="0"/>
              </a:rPr>
              <a:t>Teoria etologica</a:t>
            </a:r>
            <a:endParaRPr lang="it-IT" sz="9600" b="0" dirty="0">
              <a:solidFill>
                <a:schemeClr val="bg1"/>
              </a:solidFill>
              <a:latin typeface="Edwardian Script ITC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>
              <a:spcAft>
                <a:spcPts val="1600"/>
              </a:spcAft>
              <a:buNone/>
            </a:pPr>
            <a:r>
              <a:rPr lang="it-IT" dirty="0" smtClean="0"/>
              <a:t>In età infantile gli uomini, al pari di altre specie, sono predisposti a sviluppare ansia, agitazione e protesta di fronte alla separazione dalle figure genitoriali.</a:t>
            </a:r>
          </a:p>
          <a:p>
            <a:pPr algn="just">
              <a:spcAft>
                <a:spcPts val="1600"/>
              </a:spcAft>
              <a:buNone/>
            </a:pPr>
            <a:r>
              <a:rPr lang="it-IT" dirty="0" smtClean="0"/>
              <a:t>Nel 1973, fu Bowlby a dimostrare strette relazioni tra ansia di separazione, con fobia della scuola di alcuni bambini, e agorafobia dell’adulto.</a:t>
            </a:r>
            <a:endParaRPr lang="it-IT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/>
          <a:srcRect b="4225"/>
          <a:stretch>
            <a:fillRect/>
          </a:stretch>
        </p:blipFill>
        <p:spPr bwMode="auto">
          <a:xfrm>
            <a:off x="7696200" y="0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87790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40352" cy="1371600"/>
          </a:xfrm>
        </p:spPr>
        <p:txBody>
          <a:bodyPr>
            <a:noAutofit/>
          </a:bodyPr>
          <a:lstStyle/>
          <a:p>
            <a:r>
              <a:rPr lang="it-IT" sz="9600" b="0" dirty="0" smtClean="0">
                <a:solidFill>
                  <a:schemeClr val="bg1"/>
                </a:solidFill>
                <a:latin typeface="Edwardian Script ITC" pitchFamily="66" charset="0"/>
              </a:rPr>
              <a:t>Fattori genetici</a:t>
            </a:r>
            <a:endParaRPr lang="it-IT" sz="9600" b="0" dirty="0">
              <a:solidFill>
                <a:schemeClr val="bg1"/>
              </a:solidFill>
              <a:latin typeface="Edwardian Script ITC" pitchFamily="66" charset="0"/>
            </a:endParaRPr>
          </a:p>
        </p:txBody>
      </p:sp>
      <p:pic>
        <p:nvPicPr>
          <p:cNvPr id="3" name="Segnaposto contenuto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700808"/>
            <a:ext cx="3761842" cy="205191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/>
          <a:srcRect b="4225"/>
          <a:stretch>
            <a:fillRect/>
          </a:stretch>
        </p:blipFill>
        <p:spPr bwMode="auto">
          <a:xfrm>
            <a:off x="7696200" y="0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1026" name="Picture 2" descr="C:\Documents and Settings\piero cafasso\Desktop\Piero\7401008-f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00808"/>
            <a:ext cx="4383634" cy="2424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piero cafasso\Desktop\Piero\7401008-f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5" y="3933056"/>
            <a:ext cx="2841955" cy="2806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piero cafasso\Desktop\Piero\7401008-f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1999" y="4293095"/>
            <a:ext cx="3761842" cy="2512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0249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40352" cy="1371600"/>
          </a:xfrm>
        </p:spPr>
        <p:txBody>
          <a:bodyPr>
            <a:noAutofit/>
          </a:bodyPr>
          <a:lstStyle/>
          <a:p>
            <a:r>
              <a:rPr lang="it-IT" sz="9600" b="0" dirty="0" smtClean="0">
                <a:solidFill>
                  <a:schemeClr val="bg1"/>
                </a:solidFill>
                <a:latin typeface="Edwardian Script ITC" pitchFamily="66" charset="0"/>
              </a:rPr>
              <a:t>Fattori genetici</a:t>
            </a:r>
            <a:endParaRPr lang="it-IT" sz="9600" b="0" dirty="0">
              <a:solidFill>
                <a:schemeClr val="bg1"/>
              </a:solidFill>
              <a:latin typeface="Edwardian Script ITC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>
              <a:spcAft>
                <a:spcPts val="1600"/>
              </a:spcAft>
              <a:buNone/>
            </a:pPr>
            <a:r>
              <a:rPr lang="it-IT" dirty="0" smtClean="0"/>
              <a:t>Il carattere familiare fu posto in evidenza già nelle prime descrizioni storiche.</a:t>
            </a:r>
          </a:p>
          <a:p>
            <a:pPr algn="just">
              <a:spcAft>
                <a:spcPts val="1600"/>
              </a:spcAft>
              <a:buNone/>
            </a:pPr>
            <a:r>
              <a:rPr lang="it-IT" dirty="0" smtClean="0"/>
              <a:t>Dagli anni Ottanta, studi rigorosi hanno confermato che il rischio individuale di sviluppare la malattia è superiore nei familiari di primo grado (17% vs. 2%).</a:t>
            </a:r>
          </a:p>
          <a:p>
            <a:pPr algn="just">
              <a:spcAft>
                <a:spcPts val="1600"/>
              </a:spcAft>
              <a:buNone/>
            </a:pPr>
            <a:r>
              <a:rPr lang="it-IT" dirty="0" smtClean="0"/>
              <a:t>Inoltre, i gemelli monozigoti presentano un rischio 5 volte maggiore rispetto ai dizigoti.</a:t>
            </a:r>
            <a:endParaRPr lang="it-IT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/>
          <a:srcRect b="4225"/>
          <a:stretch>
            <a:fillRect/>
          </a:stretch>
        </p:blipFill>
        <p:spPr bwMode="auto">
          <a:xfrm>
            <a:off x="7696200" y="0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287258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40352" cy="1371600"/>
          </a:xfrm>
        </p:spPr>
        <p:txBody>
          <a:bodyPr>
            <a:noAutofit/>
          </a:bodyPr>
          <a:lstStyle/>
          <a:p>
            <a:r>
              <a:rPr lang="it-IT" sz="9600" b="0" dirty="0" smtClean="0">
                <a:solidFill>
                  <a:schemeClr val="bg1"/>
                </a:solidFill>
                <a:latin typeface="Edwardian Script ITC" pitchFamily="66" charset="0"/>
              </a:rPr>
              <a:t>La serotonina</a:t>
            </a:r>
            <a:endParaRPr lang="it-IT" sz="9600" b="0" dirty="0">
              <a:solidFill>
                <a:schemeClr val="bg1"/>
              </a:solidFill>
              <a:latin typeface="Edwardian Script ITC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spcAft>
                <a:spcPts val="1600"/>
              </a:spcAft>
              <a:buNone/>
            </a:pPr>
            <a:r>
              <a:rPr lang="it-IT" dirty="0" smtClean="0"/>
              <a:t>Negli anni Ottanta, nacque l’ipotesi di una disfunzione serotoninergica, essenzialmente, da una serie di studi dimostranti l’efficacia terapeutica della clomipramina (triciclico prevalentemente serotoninergico) e della fluvoxamina (SSRI).</a:t>
            </a:r>
          </a:p>
          <a:p>
            <a:pPr algn="just">
              <a:spcAft>
                <a:spcPts val="1600"/>
              </a:spcAft>
              <a:buNone/>
            </a:pPr>
            <a:r>
              <a:rPr lang="it-IT" dirty="0" smtClean="0"/>
              <a:t>Chiamate in causa sono le proiezioni serotoninergiche dal rafe mediano verso il locus coeruleus, l’amigdala e l’ippocampo.</a:t>
            </a:r>
          </a:p>
          <a:p>
            <a:pPr algn="just">
              <a:spcAft>
                <a:spcPts val="1600"/>
              </a:spcAft>
              <a:buNone/>
            </a:pPr>
            <a:endParaRPr lang="it-IT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/>
          <a:srcRect b="4225"/>
          <a:stretch>
            <a:fillRect/>
          </a:stretch>
        </p:blipFill>
        <p:spPr bwMode="auto">
          <a:xfrm>
            <a:off x="7696200" y="0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174398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40352" cy="1371600"/>
          </a:xfrm>
        </p:spPr>
        <p:txBody>
          <a:bodyPr>
            <a:noAutofit/>
          </a:bodyPr>
          <a:lstStyle/>
          <a:p>
            <a:r>
              <a:rPr lang="it-IT" sz="9600" b="0" dirty="0" smtClean="0">
                <a:solidFill>
                  <a:schemeClr val="bg1"/>
                </a:solidFill>
                <a:latin typeface="Edwardian Script ITC" pitchFamily="66" charset="0"/>
              </a:rPr>
              <a:t>La serotonina</a:t>
            </a:r>
            <a:endParaRPr lang="it-IT" sz="9600" b="0" dirty="0">
              <a:solidFill>
                <a:schemeClr val="bg1"/>
              </a:solidFill>
              <a:latin typeface="Edwardian Script ITC" pitchFamily="66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/>
          <a:srcRect b="4225"/>
          <a:stretch>
            <a:fillRect/>
          </a:stretch>
        </p:blipFill>
        <p:spPr bwMode="auto">
          <a:xfrm>
            <a:off x="7696200" y="0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1027" name="Picture 3" descr="C:\Documents and Settings\piero cafasso\Desktop\Piero\077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57106" y="2276872"/>
            <a:ext cx="3960000" cy="3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piero cafasso\Desktop\Piero\image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162" y="2276872"/>
            <a:ext cx="4975894" cy="3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92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40352" cy="1371600"/>
          </a:xfrm>
        </p:spPr>
        <p:txBody>
          <a:bodyPr>
            <a:noAutofit/>
          </a:bodyPr>
          <a:lstStyle/>
          <a:p>
            <a:r>
              <a:rPr lang="it-IT" sz="9600" b="0" dirty="0" smtClean="0">
                <a:solidFill>
                  <a:schemeClr val="bg1"/>
                </a:solidFill>
                <a:latin typeface="Edwardian Script ITC" pitchFamily="66" charset="0"/>
              </a:rPr>
              <a:t>L’amigdala</a:t>
            </a:r>
            <a:endParaRPr lang="it-IT" sz="9600" b="0" dirty="0">
              <a:solidFill>
                <a:schemeClr val="bg1"/>
              </a:solidFill>
              <a:latin typeface="Edwardian Script ITC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625609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spcAft>
                <a:spcPts val="1600"/>
              </a:spcAft>
              <a:buNone/>
            </a:pPr>
            <a:r>
              <a:rPr lang="it-IT" sz="4400" dirty="0" smtClean="0"/>
              <a:t>L'amigdala </a:t>
            </a:r>
            <a:r>
              <a:rPr lang="it-IT" sz="4400" dirty="0"/>
              <a:t>è l'unità centrale dove </a:t>
            </a:r>
            <a:r>
              <a:rPr lang="it-IT" sz="4400" dirty="0" smtClean="0"/>
              <a:t>sono elaborati </a:t>
            </a:r>
          </a:p>
          <a:p>
            <a:pPr algn="just">
              <a:spcAft>
                <a:spcPts val="1600"/>
              </a:spcAft>
              <a:buNone/>
            </a:pPr>
            <a:r>
              <a:rPr lang="it-IT" sz="4400" dirty="0" smtClean="0"/>
              <a:t>cognizione</a:t>
            </a:r>
          </a:p>
          <a:p>
            <a:pPr algn="just">
              <a:spcAft>
                <a:spcPts val="1600"/>
              </a:spcAft>
              <a:buNone/>
            </a:pPr>
            <a:r>
              <a:rPr lang="it-IT" sz="4400" dirty="0" smtClean="0"/>
              <a:t>emozione </a:t>
            </a:r>
          </a:p>
          <a:p>
            <a:pPr algn="just">
              <a:spcAft>
                <a:spcPts val="1600"/>
              </a:spcAft>
              <a:buNone/>
            </a:pPr>
            <a:r>
              <a:rPr lang="it-IT" sz="4400" dirty="0" smtClean="0"/>
              <a:t>apprendimento</a:t>
            </a:r>
            <a:r>
              <a:rPr lang="it-IT" dirty="0" smtClean="0"/>
              <a:t>.</a:t>
            </a:r>
            <a:endParaRPr lang="it-IT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/>
          <a:srcRect b="4225"/>
          <a:stretch>
            <a:fillRect/>
          </a:stretch>
        </p:blipFill>
        <p:spPr bwMode="auto">
          <a:xfrm>
            <a:off x="7696200" y="0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423361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40352" cy="1371600"/>
          </a:xfrm>
        </p:spPr>
        <p:txBody>
          <a:bodyPr>
            <a:noAutofit/>
          </a:bodyPr>
          <a:lstStyle/>
          <a:p>
            <a:r>
              <a:rPr lang="it-IT" sz="9600" b="0" dirty="0" smtClean="0">
                <a:solidFill>
                  <a:schemeClr val="bg1"/>
                </a:solidFill>
                <a:latin typeface="Edwardian Script ITC" pitchFamily="66" charset="0"/>
              </a:rPr>
              <a:t>La serotonina</a:t>
            </a:r>
            <a:endParaRPr lang="it-IT" sz="9600" b="0" dirty="0">
              <a:solidFill>
                <a:schemeClr val="bg1"/>
              </a:solidFill>
              <a:latin typeface="Edwardian Script ITC" pitchFamily="66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/>
          <a:srcRect b="4225"/>
          <a:stretch>
            <a:fillRect/>
          </a:stretch>
        </p:blipFill>
        <p:spPr bwMode="auto">
          <a:xfrm>
            <a:off x="7696200" y="0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1026" name="Picture 2" descr="C:\Documents and Settings\piero cafasso\Desktop\Piero\065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217005"/>
            <a:ext cx="3960000" cy="3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piero cafasso\Desktop\Piero\07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17005"/>
            <a:ext cx="3960000" cy="3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5445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40352" cy="1371600"/>
          </a:xfrm>
        </p:spPr>
        <p:txBody>
          <a:bodyPr>
            <a:noAutofit/>
          </a:bodyPr>
          <a:lstStyle/>
          <a:p>
            <a:r>
              <a:rPr lang="it-IT" sz="9600" b="0" dirty="0" smtClean="0">
                <a:solidFill>
                  <a:schemeClr val="bg1"/>
                </a:solidFill>
                <a:latin typeface="Edwardian Script ITC" pitchFamily="66" charset="0"/>
              </a:rPr>
              <a:t>Neurotramettitori</a:t>
            </a:r>
            <a:endParaRPr lang="it-IT" sz="9600" b="0" dirty="0">
              <a:solidFill>
                <a:schemeClr val="bg1"/>
              </a:solidFill>
              <a:latin typeface="Edwardian Script ITC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spcAft>
                <a:spcPts val="1600"/>
              </a:spcAft>
              <a:buNone/>
            </a:pPr>
            <a:r>
              <a:rPr lang="it-IT" sz="2800" dirty="0"/>
              <a:t>I neurotrasmettitori sono le sostanze chimiche specializzate che trasportano il segnale da cellula e cellula attraverso lo spazio intercellulare della sinapsi: (dopamina, serotonina, noradrenalina, acetilcolina, endorfine/encefaline, anandamide, glutammato, acido gamma-aminobutirrico).</a:t>
            </a:r>
          </a:p>
          <a:p>
            <a:pPr algn="just">
              <a:spcAft>
                <a:spcPts val="1600"/>
              </a:spcAft>
              <a:buNone/>
            </a:pPr>
            <a:r>
              <a:rPr lang="it-IT" sz="2800" dirty="0" smtClean="0"/>
              <a:t>La serotonina è il neurotrasmettitore più largamente diffuso nel cervello. Svolge un ruolo essenziale già nello sviluppo del SNC e nella regolazione </a:t>
            </a:r>
            <a:r>
              <a:rPr lang="it-IT" sz="2800" dirty="0"/>
              <a:t>d</a:t>
            </a:r>
            <a:r>
              <a:rPr lang="it-IT" sz="2800" dirty="0" smtClean="0"/>
              <a:t>ella neuroplasticità (sinapsogenesi) di ogni età della vita.</a:t>
            </a: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/>
          <a:srcRect b="4225"/>
          <a:stretch>
            <a:fillRect/>
          </a:stretch>
        </p:blipFill>
        <p:spPr bwMode="auto">
          <a:xfrm>
            <a:off x="7696200" y="0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60738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40352" cy="1371600"/>
          </a:xfrm>
        </p:spPr>
        <p:txBody>
          <a:bodyPr>
            <a:noAutofit/>
          </a:bodyPr>
          <a:lstStyle/>
          <a:p>
            <a:r>
              <a:rPr lang="it-IT" sz="9600" b="0" dirty="0" smtClean="0">
                <a:solidFill>
                  <a:schemeClr val="bg1"/>
                </a:solidFill>
                <a:latin typeface="Edwardian Script ITC" pitchFamily="66" charset="0"/>
              </a:rPr>
              <a:t>Neurotramettitori</a:t>
            </a:r>
            <a:endParaRPr lang="it-IT" sz="9600" b="0" dirty="0">
              <a:solidFill>
                <a:schemeClr val="bg1"/>
              </a:solidFill>
              <a:latin typeface="Edwardian Script ITC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spcAft>
                <a:spcPts val="1600"/>
              </a:spcAft>
              <a:buNone/>
            </a:pPr>
            <a:r>
              <a:rPr lang="it-IT" sz="2800" dirty="0" smtClean="0"/>
              <a:t>Nel 1961 </a:t>
            </a:r>
            <a:r>
              <a:rPr lang="it-IT" sz="2800" dirty="0" err="1" smtClean="0"/>
              <a:t>Hertting</a:t>
            </a:r>
            <a:r>
              <a:rPr lang="it-IT" sz="2800" dirty="0" smtClean="0"/>
              <a:t> e Axelrod scoprirono l’</a:t>
            </a:r>
            <a:r>
              <a:rPr lang="it-IT" sz="2800" dirty="0" err="1" smtClean="0"/>
              <a:t>uptake</a:t>
            </a:r>
            <a:r>
              <a:rPr lang="it-IT" sz="2800" dirty="0" smtClean="0"/>
              <a:t> presinaptico.</a:t>
            </a:r>
          </a:p>
          <a:p>
            <a:pPr algn="just">
              <a:spcAft>
                <a:spcPts val="1600"/>
              </a:spcAft>
              <a:buNone/>
            </a:pPr>
            <a:r>
              <a:rPr lang="it-IT" sz="2800" dirty="0" smtClean="0"/>
              <a:t>Nel 1979 </a:t>
            </a:r>
            <a:r>
              <a:rPr lang="it-IT" sz="2800" dirty="0" err="1" smtClean="0"/>
              <a:t>Raisman</a:t>
            </a:r>
            <a:r>
              <a:rPr lang="it-IT" sz="2800" dirty="0" smtClean="0"/>
              <a:t> identificò la 5-HTT come bersaglio di farmaci antidepressivi.</a:t>
            </a:r>
          </a:p>
          <a:p>
            <a:pPr algn="just">
              <a:spcAft>
                <a:spcPts val="1600"/>
              </a:spcAft>
              <a:buNone/>
            </a:pPr>
            <a:r>
              <a:rPr lang="it-IT" sz="2800" dirty="0" smtClean="0"/>
              <a:t>Nel 1981 correlò 5-HTT e depressione.</a:t>
            </a:r>
          </a:p>
          <a:p>
            <a:pPr algn="just">
              <a:spcAft>
                <a:spcPts val="1600"/>
              </a:spcAft>
              <a:buNone/>
            </a:pPr>
            <a:r>
              <a:rPr lang="it-IT" sz="2800" dirty="0" smtClean="0"/>
              <a:t>Nel 1991 </a:t>
            </a:r>
            <a:r>
              <a:rPr lang="it-IT" sz="2800" dirty="0" err="1" smtClean="0"/>
              <a:t>Blakely</a:t>
            </a:r>
            <a:r>
              <a:rPr lang="it-IT" sz="2800" dirty="0" smtClean="0"/>
              <a:t> determinò la sequenza genica </a:t>
            </a:r>
            <a:r>
              <a:rPr lang="it-IT" sz="2800" smtClean="0"/>
              <a:t>della 5-HTT.                      </a:t>
            </a:r>
            <a:endParaRPr lang="it-IT" sz="2800" dirty="0" smtClean="0"/>
          </a:p>
          <a:p>
            <a:pPr algn="just">
              <a:spcAft>
                <a:spcPts val="1600"/>
              </a:spcAft>
              <a:buNone/>
            </a:pPr>
            <a:endParaRPr lang="it-IT" sz="2800" dirty="0" smtClean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/>
          <a:srcRect b="4225"/>
          <a:stretch>
            <a:fillRect/>
          </a:stretch>
        </p:blipFill>
        <p:spPr bwMode="auto">
          <a:xfrm>
            <a:off x="7696200" y="0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70820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40352" cy="1371600"/>
          </a:xfrm>
        </p:spPr>
        <p:txBody>
          <a:bodyPr>
            <a:noAutofit/>
          </a:bodyPr>
          <a:lstStyle/>
          <a:p>
            <a:r>
              <a:rPr lang="it-IT" sz="9600" b="0" dirty="0" smtClean="0">
                <a:solidFill>
                  <a:schemeClr val="bg1"/>
                </a:solidFill>
                <a:latin typeface="Edwardian Script ITC" pitchFamily="66" charset="0"/>
              </a:rPr>
              <a:t>La serotonina</a:t>
            </a:r>
            <a:endParaRPr lang="it-IT" sz="9600" b="0" dirty="0">
              <a:solidFill>
                <a:schemeClr val="bg1"/>
              </a:solidFill>
              <a:latin typeface="Edwardian Script ITC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spcAft>
                <a:spcPts val="1600"/>
              </a:spcAft>
              <a:buNone/>
            </a:pPr>
            <a:r>
              <a:rPr lang="it-IT" dirty="0" smtClean="0"/>
              <a:t>Nel 1996, Collier dimostra l’associazione tra depressione e polimorfismo del gene SLC6A4 che codifica la proteina di trasporto della serotonina (5-HTT) e Lesch pone in evidenza quella tra personalità ansiosa e il medesimo polimorfismo.</a:t>
            </a:r>
          </a:p>
          <a:p>
            <a:pPr lvl="0" algn="just">
              <a:spcAft>
                <a:spcPts val="1600"/>
              </a:spcAft>
              <a:buClr>
                <a:srgbClr val="F0AD00"/>
              </a:buClr>
              <a:buNone/>
            </a:pPr>
            <a:r>
              <a:rPr lang="it-IT" dirty="0">
                <a:solidFill>
                  <a:prstClr val="black"/>
                </a:solidFill>
              </a:rPr>
              <a:t>Nel 2008, Nash </a:t>
            </a:r>
            <a:r>
              <a:rPr lang="it-IT" dirty="0" smtClean="0">
                <a:solidFill>
                  <a:prstClr val="black"/>
                </a:solidFill>
              </a:rPr>
              <a:t>trova </a:t>
            </a:r>
            <a:r>
              <a:rPr lang="it-IT" dirty="0">
                <a:solidFill>
                  <a:prstClr val="black"/>
                </a:solidFill>
              </a:rPr>
              <a:t>un ridotto binding recettoriale (5HT1A) sia nella depressione che nel DAP, conducendo all’ ipotesi di una via  neurobiologica comune per entrambe le patologie.</a:t>
            </a:r>
          </a:p>
          <a:p>
            <a:pPr algn="just">
              <a:spcAft>
                <a:spcPts val="1600"/>
              </a:spcAft>
              <a:buNone/>
            </a:pPr>
            <a:endParaRPr lang="it-IT" dirty="0" smtClean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/>
          <a:srcRect b="4225"/>
          <a:stretch>
            <a:fillRect/>
          </a:stretch>
        </p:blipFill>
        <p:spPr bwMode="auto">
          <a:xfrm>
            <a:off x="7696200" y="0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139510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48000"/>
                <a:satMod val="300000"/>
              </a:schemeClr>
            </a:gs>
            <a:gs pos="12000">
              <a:schemeClr val="bg2">
                <a:tint val="48000"/>
                <a:satMod val="300000"/>
              </a:schemeClr>
            </a:gs>
            <a:gs pos="20000">
              <a:schemeClr val="bg2">
                <a:tint val="49000"/>
                <a:satMod val="300000"/>
              </a:schemeClr>
            </a:gs>
            <a:gs pos="100000">
              <a:schemeClr val="bg2">
                <a:shade val="30000"/>
              </a:schemeClr>
            </a:gs>
          </a:gsLst>
          <a:path path="circle">
            <a:fillToRect l="10000" t="-25000" r="10000" b="125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 r="11476" b="4225"/>
          <a:stretch>
            <a:fillRect/>
          </a:stretch>
        </p:blipFill>
        <p:spPr bwMode="auto">
          <a:xfrm>
            <a:off x="4943007" y="533400"/>
            <a:ext cx="4200993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68960"/>
            <a:ext cx="8077200" cy="167335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serotonina:</a:t>
            </a:r>
            <a:br>
              <a:rPr lang="it-IT" dirty="0" smtClean="0"/>
            </a:br>
            <a:r>
              <a:rPr lang="it-IT" dirty="0" smtClean="0"/>
              <a:t>il cosiddetto ormone</a:t>
            </a:r>
            <a:br>
              <a:rPr lang="it-IT" dirty="0" smtClean="0"/>
            </a:br>
            <a:r>
              <a:rPr lang="it-IT" dirty="0" smtClean="0"/>
              <a:t>del buon umore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692696"/>
            <a:ext cx="8077200" cy="2003672"/>
          </a:xfrm>
        </p:spPr>
        <p:txBody>
          <a:bodyPr>
            <a:noAutofit/>
          </a:bodyPr>
          <a:lstStyle/>
          <a:p>
            <a:r>
              <a:rPr lang="it-IT" sz="2400" dirty="0" smtClean="0"/>
              <a:t>Piero Cafasso, neurochirurgo  </a:t>
            </a:r>
          </a:p>
          <a:p>
            <a:r>
              <a:rPr lang="it-IT" sz="2400" dirty="0" smtClean="0"/>
              <a:t>AORN Cardarelli</a:t>
            </a:r>
          </a:p>
          <a:p>
            <a:r>
              <a:rPr lang="it-IT" sz="2400" dirty="0" smtClean="0"/>
              <a:t> </a:t>
            </a:r>
          </a:p>
          <a:p>
            <a:r>
              <a:rPr lang="it-IT" sz="2400" dirty="0" smtClean="0"/>
              <a:t>Antonio De Simone </a:t>
            </a:r>
            <a:r>
              <a:rPr lang="it-IT" sz="2400" dirty="0" err="1" smtClean="0"/>
              <a:t>neuroradiologo</a:t>
            </a:r>
            <a:endParaRPr lang="it-IT" sz="2400" dirty="0" smtClean="0"/>
          </a:p>
          <a:p>
            <a:r>
              <a:rPr lang="it-IT" sz="2400" dirty="0" smtClean="0"/>
              <a:t>ASL NA </a:t>
            </a:r>
            <a:r>
              <a:rPr lang="it-IT" sz="2400" smtClean="0"/>
              <a:t>1 centro</a:t>
            </a:r>
            <a:endParaRPr lang="it-IT" sz="2400" dirty="0" smtClean="0"/>
          </a:p>
          <a:p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40352" cy="1371600"/>
          </a:xfrm>
        </p:spPr>
        <p:txBody>
          <a:bodyPr>
            <a:noAutofit/>
          </a:bodyPr>
          <a:lstStyle/>
          <a:p>
            <a:r>
              <a:rPr lang="it-IT" sz="9600" b="0" dirty="0" smtClean="0">
                <a:solidFill>
                  <a:schemeClr val="bg1"/>
                </a:solidFill>
                <a:latin typeface="Edwardian Script ITC" pitchFamily="66" charset="0"/>
              </a:rPr>
              <a:t>La serotonina</a:t>
            </a:r>
            <a:endParaRPr lang="it-IT" sz="9600" b="0" dirty="0">
              <a:solidFill>
                <a:schemeClr val="bg1"/>
              </a:solidFill>
              <a:latin typeface="Edwardian Script ITC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spcAft>
                <a:spcPts val="1600"/>
              </a:spcAft>
              <a:buNone/>
            </a:pPr>
            <a:r>
              <a:rPr lang="it-IT" dirty="0" smtClean="0"/>
              <a:t>La serotonina è prodotta nei nuclei dorsale e mediano del rafe localizzati </a:t>
            </a:r>
            <a:r>
              <a:rPr lang="it-IT" dirty="0"/>
              <a:t>nel mesencefalo. </a:t>
            </a:r>
            <a:r>
              <a:rPr lang="it-IT" dirty="0" smtClean="0"/>
              <a:t>È sintetizzata a partire dal triptofano,  immagazzinata nelle vescicole secretorie e trasportata al terminale presinaptico. </a:t>
            </a:r>
          </a:p>
          <a:p>
            <a:pPr algn="just">
              <a:spcAft>
                <a:spcPts val="1600"/>
              </a:spcAft>
              <a:buNone/>
            </a:pPr>
            <a:r>
              <a:rPr lang="it-IT" dirty="0" smtClean="0"/>
              <a:t>La serotonina rilasciata viene rimossa dallo spazio extracellulare a opera della proteina di trasporto 5-HTT.</a:t>
            </a:r>
            <a:endParaRPr lang="it-IT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/>
          <a:srcRect b="4225"/>
          <a:stretch>
            <a:fillRect/>
          </a:stretch>
        </p:blipFill>
        <p:spPr bwMode="auto">
          <a:xfrm>
            <a:off x="7696200" y="0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262917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40352" cy="1371600"/>
          </a:xfrm>
        </p:spPr>
        <p:txBody>
          <a:bodyPr>
            <a:noAutofit/>
          </a:bodyPr>
          <a:lstStyle/>
          <a:p>
            <a:r>
              <a:rPr lang="it-IT" sz="9600" b="0" dirty="0" smtClean="0">
                <a:solidFill>
                  <a:schemeClr val="bg1"/>
                </a:solidFill>
                <a:latin typeface="Edwardian Script ITC" pitchFamily="66" charset="0"/>
              </a:rPr>
              <a:t>La serotonina</a:t>
            </a:r>
            <a:endParaRPr lang="it-IT" sz="9600" b="0" dirty="0">
              <a:solidFill>
                <a:schemeClr val="bg1"/>
              </a:solidFill>
              <a:latin typeface="Edwardian Script ITC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spcAft>
                <a:spcPts val="1600"/>
              </a:spcAft>
              <a:buNone/>
            </a:pPr>
            <a:endParaRPr lang="it-IT" dirty="0" smtClean="0"/>
          </a:p>
          <a:p>
            <a:pPr algn="just">
              <a:spcAft>
                <a:spcPts val="1600"/>
              </a:spcAft>
              <a:buNone/>
            </a:pPr>
            <a:r>
              <a:rPr lang="it-IT" dirty="0" smtClean="0"/>
              <a:t>La serotonina ricaptata dallo spazio extracellulare è degradata dalle monoaminossidasi A  mitocondriali.</a:t>
            </a:r>
          </a:p>
          <a:p>
            <a:pPr algn="just">
              <a:spcAft>
                <a:spcPts val="1600"/>
              </a:spcAft>
              <a:buNone/>
            </a:pPr>
            <a:r>
              <a:rPr lang="it-IT" dirty="0" smtClean="0"/>
              <a:t> Nella sinapsi,  i recettori serotoninergici sono organizzati in un modello altamente complesso di distribuzione regionale e subcellulare.</a:t>
            </a:r>
          </a:p>
          <a:p>
            <a:pPr algn="just">
              <a:spcAft>
                <a:spcPts val="1600"/>
              </a:spcAft>
              <a:buNone/>
            </a:pPr>
            <a:endParaRPr lang="it-IT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/>
          <a:srcRect b="4225"/>
          <a:stretch>
            <a:fillRect/>
          </a:stretch>
        </p:blipFill>
        <p:spPr bwMode="auto">
          <a:xfrm>
            <a:off x="7696200" y="0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29647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40352" cy="1371600"/>
          </a:xfrm>
        </p:spPr>
        <p:txBody>
          <a:bodyPr>
            <a:noAutofit/>
          </a:bodyPr>
          <a:lstStyle/>
          <a:p>
            <a:r>
              <a:rPr lang="it-IT" sz="9600" b="0" dirty="0" smtClean="0">
                <a:solidFill>
                  <a:schemeClr val="bg1"/>
                </a:solidFill>
                <a:latin typeface="Edwardian Script ITC" pitchFamily="66" charset="0"/>
              </a:rPr>
              <a:t>La serotonina</a:t>
            </a:r>
            <a:endParaRPr lang="it-IT" sz="9600" b="0" dirty="0">
              <a:solidFill>
                <a:schemeClr val="bg1"/>
              </a:solidFill>
              <a:latin typeface="Edwardian Script ITC" pitchFamily="66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/>
          <a:srcRect b="4225"/>
          <a:stretch>
            <a:fillRect/>
          </a:stretch>
        </p:blipFill>
        <p:spPr bwMode="auto">
          <a:xfrm>
            <a:off x="7696200" y="0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2050" name="Picture 2" descr="C:\Documents and Settings\piero cafasso\Desktop\Piero\nihms68830f1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56791"/>
            <a:ext cx="6096000" cy="2651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ocuments and Settings\piero cafasso\Desktop\Piero\nihms68830f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501008"/>
            <a:ext cx="3291840" cy="3193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21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40352" cy="1371600"/>
          </a:xfrm>
        </p:spPr>
        <p:txBody>
          <a:bodyPr>
            <a:noAutofit/>
          </a:bodyPr>
          <a:lstStyle/>
          <a:p>
            <a:r>
              <a:rPr lang="it-IT" sz="9600" b="0" dirty="0" smtClean="0">
                <a:solidFill>
                  <a:schemeClr val="bg1"/>
                </a:solidFill>
                <a:latin typeface="Edwardian Script ITC" pitchFamily="66" charset="0"/>
              </a:rPr>
              <a:t>Diagnosi </a:t>
            </a:r>
            <a:endParaRPr lang="it-IT" sz="9600" b="0" dirty="0">
              <a:solidFill>
                <a:schemeClr val="bg1"/>
              </a:solidFill>
              <a:latin typeface="Edwardian Script ITC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spcAft>
                <a:spcPts val="1600"/>
              </a:spcAft>
              <a:buNone/>
            </a:pPr>
            <a:endParaRPr lang="it-IT" dirty="0" smtClean="0"/>
          </a:p>
          <a:p>
            <a:pPr algn="just">
              <a:spcAft>
                <a:spcPts val="1600"/>
              </a:spcAft>
              <a:buNone/>
            </a:pPr>
            <a:r>
              <a:rPr lang="it-IT" dirty="0" smtClean="0"/>
              <a:t>Secondo il DSM-IV, un periodo preciso di paura o disagio intensi, durante il quale almeno quattro dei seguenti sintomi si sono sviluppati improvvisamente e hanno raggiunto il picco nell’arco di dieci minuti:</a:t>
            </a:r>
          </a:p>
          <a:p>
            <a:pPr algn="just">
              <a:spcAft>
                <a:spcPts val="1600"/>
              </a:spcAft>
              <a:buNone/>
            </a:pPr>
            <a:endParaRPr lang="it-IT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/>
          <a:srcRect b="4225"/>
          <a:stretch>
            <a:fillRect/>
          </a:stretch>
        </p:blipFill>
        <p:spPr bwMode="auto">
          <a:xfrm>
            <a:off x="7696200" y="0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244227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40352" cy="1371600"/>
          </a:xfrm>
        </p:spPr>
        <p:txBody>
          <a:bodyPr>
            <a:noAutofit/>
          </a:bodyPr>
          <a:lstStyle/>
          <a:p>
            <a:r>
              <a:rPr lang="it-IT" sz="9600" b="0" dirty="0" smtClean="0">
                <a:solidFill>
                  <a:schemeClr val="bg1"/>
                </a:solidFill>
                <a:latin typeface="Edwardian Script ITC" pitchFamily="66" charset="0"/>
              </a:rPr>
              <a:t>Diagnosi </a:t>
            </a:r>
            <a:endParaRPr lang="it-IT" sz="9600" b="0" dirty="0">
              <a:solidFill>
                <a:schemeClr val="bg1"/>
              </a:solidFill>
              <a:latin typeface="Edwardian Script ITC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633222" indent="-514350" algn="just">
              <a:buFont typeface="+mj-lt"/>
              <a:buAutoNum type="arabicPeriod"/>
            </a:pPr>
            <a:r>
              <a:rPr lang="it-IT" sz="3400" dirty="0" smtClean="0"/>
              <a:t>dolore o fastidio al petto;</a:t>
            </a:r>
          </a:p>
          <a:p>
            <a:pPr marL="633222" indent="-514350" algn="just">
              <a:buFont typeface="+mj-lt"/>
              <a:buAutoNum type="arabicPeriod"/>
            </a:pPr>
            <a:r>
              <a:rPr lang="it-IT" sz="3400" dirty="0" smtClean="0"/>
              <a:t>dispnea o sensazione di soffocamento;</a:t>
            </a:r>
          </a:p>
          <a:p>
            <a:pPr marL="633222" indent="-514350" algn="just">
              <a:buFont typeface="+mj-lt"/>
              <a:buAutoNum type="arabicPeriod"/>
            </a:pPr>
            <a:r>
              <a:rPr lang="it-IT" sz="3400" dirty="0" smtClean="0"/>
              <a:t>palpitazioni, cardiopalmo o tachicardia;</a:t>
            </a:r>
          </a:p>
          <a:p>
            <a:pPr marL="633222" indent="-514350" algn="just">
              <a:buFont typeface="+mj-lt"/>
              <a:buAutoNum type="arabicPeriod" startAt="4"/>
            </a:pPr>
            <a:r>
              <a:rPr lang="it-IT" sz="3400" dirty="0" smtClean="0"/>
              <a:t>sudorazione;</a:t>
            </a:r>
          </a:p>
          <a:p>
            <a:pPr marL="633222" indent="-514350" algn="just">
              <a:buFont typeface="+mj-lt"/>
              <a:buAutoNum type="arabicPeriod" startAt="4"/>
            </a:pPr>
            <a:r>
              <a:rPr lang="it-IT" sz="3400" dirty="0" smtClean="0"/>
              <a:t>brividi o vampate di calore;</a:t>
            </a:r>
          </a:p>
          <a:p>
            <a:pPr marL="633222" indent="-514350" algn="just">
              <a:buFont typeface="+mj-lt"/>
              <a:buAutoNum type="arabicPeriod" startAt="4"/>
            </a:pPr>
            <a:r>
              <a:rPr lang="it-IT" sz="3400" dirty="0"/>
              <a:t>s</a:t>
            </a:r>
            <a:r>
              <a:rPr lang="it-IT" sz="3400" dirty="0" smtClean="0"/>
              <a:t>ensazione di asfissia;</a:t>
            </a:r>
          </a:p>
          <a:p>
            <a:pPr marL="633222" indent="-514350" algn="just">
              <a:buFont typeface="+mj-lt"/>
              <a:buAutoNum type="arabicPeriod" startAt="4"/>
            </a:pPr>
            <a:r>
              <a:rPr lang="it-IT" sz="3400" dirty="0"/>
              <a:t>n</a:t>
            </a:r>
            <a:r>
              <a:rPr lang="it-IT" sz="3400" dirty="0" smtClean="0"/>
              <a:t>ausea o disturbi addominali;</a:t>
            </a:r>
          </a:p>
          <a:p>
            <a:pPr marL="633222" indent="-514350" algn="just">
              <a:buFont typeface="+mj-lt"/>
              <a:buAutoNum type="arabicPeriod" startAt="4"/>
            </a:pPr>
            <a:r>
              <a:rPr lang="it-IT" sz="3400" dirty="0" smtClean="0"/>
              <a:t>tremori fini o a grandi scosse;</a:t>
            </a:r>
          </a:p>
          <a:p>
            <a:pPr marL="633222" indent="-514350" algn="just">
              <a:buFont typeface="+mj-lt"/>
              <a:buAutoNum type="arabicPeriod" startAt="4"/>
            </a:pPr>
            <a:r>
              <a:rPr lang="it-IT" sz="3400" dirty="0"/>
              <a:t>p</a:t>
            </a:r>
            <a:r>
              <a:rPr lang="it-IT" sz="3400" dirty="0" smtClean="0"/>
              <a:t>arestesie (sensazione di torpore o di formicolio);</a:t>
            </a:r>
          </a:p>
          <a:p>
            <a:pPr marL="633222" indent="-514350" algn="just">
              <a:buFont typeface="+mj-lt"/>
              <a:buAutoNum type="arabicPeriod" startAt="4"/>
            </a:pPr>
            <a:r>
              <a:rPr lang="it-IT" sz="3400" dirty="0"/>
              <a:t>s</a:t>
            </a:r>
            <a:r>
              <a:rPr lang="it-IT" sz="3400" dirty="0" smtClean="0"/>
              <a:t>ensazione di sbandamento, di instabilità, di testa leggera o di svenimento;</a:t>
            </a:r>
          </a:p>
          <a:p>
            <a:pPr marL="633222" indent="-514350" algn="just">
              <a:buFont typeface="+mj-lt"/>
              <a:buAutoNum type="arabicPeriod" startAt="4"/>
            </a:pPr>
            <a:r>
              <a:rPr lang="it-IT" sz="3400" dirty="0" smtClean="0"/>
              <a:t>sensazione di irrealtà o di depersonalizzazione  ;</a:t>
            </a:r>
          </a:p>
          <a:p>
            <a:pPr marL="633222" indent="-514350" algn="just">
              <a:buFont typeface="+mj-lt"/>
              <a:buAutoNum type="arabicPeriod" startAt="4"/>
            </a:pPr>
            <a:r>
              <a:rPr lang="it-IT" sz="3400" dirty="0"/>
              <a:t>p</a:t>
            </a:r>
            <a:r>
              <a:rPr lang="it-IT" sz="3400" dirty="0" smtClean="0"/>
              <a:t>aura di perdere il controllo o di impazzire;</a:t>
            </a:r>
          </a:p>
          <a:p>
            <a:pPr marL="633222" indent="-514350" algn="just">
              <a:buFont typeface="+mj-lt"/>
              <a:buAutoNum type="arabicPeriod" startAt="4"/>
            </a:pPr>
            <a:r>
              <a:rPr lang="it-IT" sz="3400" dirty="0"/>
              <a:t>p</a:t>
            </a:r>
            <a:r>
              <a:rPr lang="it-IT" sz="3400" dirty="0" smtClean="0"/>
              <a:t>aura di morire.</a:t>
            </a:r>
            <a:endParaRPr lang="it-IT" sz="3400" dirty="0"/>
          </a:p>
          <a:p>
            <a:pPr marL="633222" indent="-514350" algn="just">
              <a:buFont typeface="+mj-lt"/>
              <a:buAutoNum type="arabicPeriod" startAt="4"/>
            </a:pPr>
            <a:endParaRPr lang="it-IT" dirty="0" smtClean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/>
          <a:srcRect b="4225"/>
          <a:stretch>
            <a:fillRect/>
          </a:stretch>
        </p:blipFill>
        <p:spPr bwMode="auto">
          <a:xfrm>
            <a:off x="7696200" y="0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74199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40352" cy="1371600"/>
          </a:xfrm>
        </p:spPr>
        <p:txBody>
          <a:bodyPr>
            <a:noAutofit/>
          </a:bodyPr>
          <a:lstStyle/>
          <a:p>
            <a:r>
              <a:rPr lang="it-IT" sz="9600" b="0" dirty="0" smtClean="0">
                <a:solidFill>
                  <a:schemeClr val="bg1"/>
                </a:solidFill>
                <a:latin typeface="Edwardian Script ITC" pitchFamily="66" charset="0"/>
              </a:rPr>
              <a:t>Diagnosi differenziale</a:t>
            </a:r>
            <a:endParaRPr lang="it-IT" sz="9600" b="0" dirty="0">
              <a:solidFill>
                <a:schemeClr val="bg1"/>
              </a:solidFill>
              <a:latin typeface="Edwardian Script ITC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>
              <a:spcAft>
                <a:spcPts val="1600"/>
              </a:spcAft>
            </a:pPr>
            <a:r>
              <a:rPr lang="it-IT" dirty="0" smtClean="0"/>
              <a:t>Sindrome ansiosa organica.</a:t>
            </a:r>
          </a:p>
          <a:p>
            <a:pPr algn="just">
              <a:spcAft>
                <a:spcPts val="1600"/>
              </a:spcAft>
            </a:pPr>
            <a:r>
              <a:rPr lang="it-IT" dirty="0" smtClean="0"/>
              <a:t>Disturbi cardiovascolari.</a:t>
            </a:r>
          </a:p>
          <a:p>
            <a:pPr algn="just">
              <a:spcAft>
                <a:spcPts val="1600"/>
              </a:spcAft>
            </a:pPr>
            <a:r>
              <a:rPr lang="it-IT" dirty="0" smtClean="0"/>
              <a:t>Disfunzioni vestibolari periferiche.</a:t>
            </a:r>
          </a:p>
          <a:p>
            <a:pPr algn="just">
              <a:spcAft>
                <a:spcPts val="1600"/>
              </a:spcAft>
            </a:pPr>
            <a:r>
              <a:rPr lang="it-IT" dirty="0" smtClean="0"/>
              <a:t>Ipertiroidismo o ipotiroidismo.</a:t>
            </a:r>
          </a:p>
          <a:p>
            <a:pPr algn="just">
              <a:spcAft>
                <a:spcPts val="1600"/>
              </a:spcAft>
            </a:pPr>
            <a:r>
              <a:rPr lang="it-IT" dirty="0" smtClean="0"/>
              <a:t>Ipoglicemia.</a:t>
            </a:r>
          </a:p>
          <a:p>
            <a:pPr algn="just">
              <a:spcAft>
                <a:spcPts val="1600"/>
              </a:spcAft>
            </a:pPr>
            <a:r>
              <a:rPr lang="it-IT" dirty="0" smtClean="0"/>
              <a:t>Epilessia temporale.</a:t>
            </a:r>
          </a:p>
          <a:p>
            <a:pPr algn="just">
              <a:spcAft>
                <a:spcPts val="1600"/>
              </a:spcAft>
            </a:pPr>
            <a:r>
              <a:rPr lang="it-IT" dirty="0" smtClean="0"/>
              <a:t>Feocromocitoma, </a:t>
            </a:r>
            <a:r>
              <a:rPr lang="it-IT" dirty="0"/>
              <a:t>t</a:t>
            </a:r>
            <a:r>
              <a:rPr lang="it-IT" dirty="0" smtClean="0"/>
              <a:t>umore </a:t>
            </a:r>
            <a:r>
              <a:rPr lang="it-IT" dirty="0"/>
              <a:t>c</a:t>
            </a:r>
            <a:r>
              <a:rPr lang="it-IT" dirty="0" smtClean="0"/>
              <a:t>arcinoide, sindrome di Cushing, ipoparatiroidismo, iperparatiroidismo …</a:t>
            </a:r>
          </a:p>
          <a:p>
            <a:pPr algn="just">
              <a:spcAft>
                <a:spcPts val="1600"/>
              </a:spcAft>
            </a:pPr>
            <a:r>
              <a:rPr lang="it-IT" dirty="0" smtClean="0"/>
              <a:t>Astinenza da benzodiazepine, assunzione di alcol, amfetamine, caffeina, marijuana, cocaina, mescalina …</a:t>
            </a: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/>
          <a:srcRect b="4225"/>
          <a:stretch>
            <a:fillRect/>
          </a:stretch>
        </p:blipFill>
        <p:spPr bwMode="auto">
          <a:xfrm>
            <a:off x="7696200" y="0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375441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40352" cy="1371600"/>
          </a:xfrm>
        </p:spPr>
        <p:txBody>
          <a:bodyPr>
            <a:noAutofit/>
          </a:bodyPr>
          <a:lstStyle/>
          <a:p>
            <a:r>
              <a:rPr lang="it-IT" sz="9600" b="0" dirty="0" smtClean="0">
                <a:solidFill>
                  <a:schemeClr val="bg1"/>
                </a:solidFill>
                <a:latin typeface="Edwardian Script ITC" pitchFamily="66" charset="0"/>
              </a:rPr>
              <a:t>Farmacoterapia </a:t>
            </a:r>
            <a:endParaRPr lang="it-IT" sz="9600" b="0" dirty="0">
              <a:solidFill>
                <a:schemeClr val="bg1"/>
              </a:solidFill>
              <a:latin typeface="Edwardian Script ITC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spcAft>
                <a:spcPts val="1600"/>
              </a:spcAft>
              <a:buNone/>
            </a:pPr>
            <a:r>
              <a:rPr lang="it-IT" dirty="0" smtClean="0"/>
              <a:t>Gli antidepressivi </a:t>
            </a:r>
            <a:r>
              <a:rPr lang="it-IT" dirty="0"/>
              <a:t>SSRI sono i farmaci oggi </a:t>
            </a:r>
            <a:r>
              <a:rPr lang="it-IT" dirty="0" smtClean="0"/>
              <a:t>impiegati con maggior frequenza </a:t>
            </a:r>
            <a:r>
              <a:rPr lang="it-IT" dirty="0"/>
              <a:t>nel </a:t>
            </a:r>
            <a:r>
              <a:rPr lang="it-IT" dirty="0" smtClean="0"/>
              <a:t>DAP. Includono: sertralina</a:t>
            </a:r>
            <a:r>
              <a:rPr lang="it-IT" dirty="0"/>
              <a:t>, citalopram</a:t>
            </a:r>
            <a:r>
              <a:rPr lang="it-IT" dirty="0" smtClean="0"/>
              <a:t>, fluoxetina, fluvoxamina, paroxetina …</a:t>
            </a:r>
            <a:endParaRPr lang="it-IT" dirty="0"/>
          </a:p>
          <a:p>
            <a:pPr algn="just">
              <a:spcAft>
                <a:spcPts val="1600"/>
              </a:spcAft>
              <a:buNone/>
            </a:pPr>
            <a:r>
              <a:rPr lang="it-IT" dirty="0"/>
              <a:t>L</a:t>
            </a:r>
            <a:r>
              <a:rPr lang="it-IT" dirty="0" smtClean="0"/>
              <a:t>e benzodiazepine, sebbene efficaci contro l’ansia anticipatoria, non bloccano gli attacchi di panico. Inoltre, la possibilità di dipendenza ne impone l’uso solo per un breve periodo di tempo.</a:t>
            </a:r>
          </a:p>
          <a:p>
            <a:pPr algn="just">
              <a:spcAft>
                <a:spcPts val="1600"/>
              </a:spcAft>
              <a:buNone/>
            </a:pPr>
            <a:r>
              <a:rPr lang="it-IT" dirty="0" smtClean="0"/>
              <a:t> L’alprazolam</a:t>
            </a:r>
            <a:r>
              <a:rPr lang="it-IT" dirty="0"/>
              <a:t> </a:t>
            </a:r>
            <a:r>
              <a:rPr lang="it-IT" dirty="0" smtClean="0"/>
              <a:t>(benzodiazepina triazolo-derivata) si è dimostrata in grado di agire anche sugli episodi critici. Trova, perciò, utile impiego all’inizio della terapia in associazione con gli antidepressivi, a causa della latenza terapeutica di questi ultimi.</a:t>
            </a:r>
            <a:endParaRPr lang="it-IT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/>
          <a:srcRect b="4225"/>
          <a:stretch>
            <a:fillRect/>
          </a:stretch>
        </p:blipFill>
        <p:spPr bwMode="auto">
          <a:xfrm>
            <a:off x="7696200" y="0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102430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40352" cy="1371600"/>
          </a:xfrm>
        </p:spPr>
        <p:txBody>
          <a:bodyPr>
            <a:noAutofit/>
          </a:bodyPr>
          <a:lstStyle/>
          <a:p>
            <a:r>
              <a:rPr lang="it-IT" sz="9600" b="0" dirty="0" smtClean="0">
                <a:solidFill>
                  <a:schemeClr val="bg1"/>
                </a:solidFill>
                <a:latin typeface="Edwardian Script ITC" pitchFamily="66" charset="0"/>
              </a:rPr>
              <a:t>Farmacoterapia </a:t>
            </a:r>
            <a:endParaRPr lang="it-IT" sz="9600" b="0" dirty="0">
              <a:solidFill>
                <a:schemeClr val="bg1"/>
              </a:solidFill>
              <a:latin typeface="Edwardian Script ITC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>
              <a:spcAft>
                <a:spcPts val="1600"/>
              </a:spcAft>
              <a:buNone/>
            </a:pPr>
            <a:r>
              <a:rPr lang="it-IT" dirty="0" smtClean="0"/>
              <a:t>Bisogna subito precisare che la psicoterapia non va considerata uno strumento di intervento alternativo alla terapia farmacologica (cioè farmacoterapia oppure psicoterapia) come è ancora sostenuto da parte di alcuni Autori.</a:t>
            </a:r>
          </a:p>
          <a:p>
            <a:pPr algn="just">
              <a:spcAft>
                <a:spcPts val="1600"/>
              </a:spcAft>
              <a:buNone/>
            </a:pPr>
            <a:r>
              <a:rPr lang="it-IT" dirty="0" smtClean="0"/>
              <a:t>Secondo vedute più moderne, entrambi gli interventi possono utilmente integrarsi, con prevalenza di uno dei due in base al tipo, grado, decorso ed evoluzione della malattia.</a:t>
            </a: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/>
          <a:srcRect b="4225"/>
          <a:stretch>
            <a:fillRect/>
          </a:stretch>
        </p:blipFill>
        <p:spPr bwMode="auto">
          <a:xfrm>
            <a:off x="7696200" y="0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330919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40352" cy="1371600"/>
          </a:xfrm>
        </p:spPr>
        <p:txBody>
          <a:bodyPr>
            <a:noAutofit/>
          </a:bodyPr>
          <a:lstStyle/>
          <a:p>
            <a:r>
              <a:rPr lang="it-IT" sz="9600" b="0" dirty="0" smtClean="0">
                <a:solidFill>
                  <a:schemeClr val="bg1"/>
                </a:solidFill>
                <a:latin typeface="Edwardian Script ITC" pitchFamily="66" charset="0"/>
              </a:rPr>
              <a:t>Farmacoterapia </a:t>
            </a:r>
            <a:endParaRPr lang="it-IT" sz="9600" b="0" dirty="0">
              <a:solidFill>
                <a:schemeClr val="bg1"/>
              </a:solidFill>
              <a:latin typeface="Edwardian Script ITC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spcAft>
                <a:spcPts val="1600"/>
              </a:spcAft>
              <a:buNone/>
            </a:pPr>
            <a:r>
              <a:rPr lang="it-IT" dirty="0" smtClean="0"/>
              <a:t>Oggi, infatti, è dimostrato che, nella maggior parte dei casi, l’associazione contemporanea della psicoterapia e della terapia farmacologica costituisce il più efficace degli approcci terapeutici, in un vero effetto sinergico di potenziamento reciproco. (Cochrane collaboration,</a:t>
            </a:r>
            <a:r>
              <a:rPr lang="it-IT" dirty="0"/>
              <a:t> </a:t>
            </a:r>
            <a:r>
              <a:rPr lang="it-IT" dirty="0" smtClean="0"/>
              <a:t>10/11/2005)</a:t>
            </a: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/>
          <a:srcRect b="4225"/>
          <a:stretch>
            <a:fillRect/>
          </a:stretch>
        </p:blipFill>
        <p:spPr bwMode="auto">
          <a:xfrm>
            <a:off x="7696200" y="0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408914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2158000"/>
          </a:xfrm>
        </p:spPr>
        <p:txBody>
          <a:bodyPr/>
          <a:lstStyle/>
          <a:p>
            <a:r>
              <a:rPr lang="it-IT" dirty="0" smtClean="0"/>
              <a:t>Riorganizzazione</a:t>
            </a:r>
            <a:br>
              <a:rPr lang="it-IT" dirty="0" smtClean="0"/>
            </a:br>
            <a:r>
              <a:rPr lang="it-IT" dirty="0" smtClean="0"/>
              <a:t>cognitiva</a:t>
            </a:r>
            <a:r>
              <a:rPr lang="it-IT" dirty="0"/>
              <a:t> </a:t>
            </a:r>
            <a:r>
              <a:rPr lang="it-IT" dirty="0" smtClean="0"/>
              <a:t>del paziente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>
          <a:xfrm>
            <a:off x="740664" y="2924944"/>
            <a:ext cx="8022336" cy="3528392"/>
          </a:xfrm>
        </p:spPr>
        <p:txBody>
          <a:bodyPr>
            <a:noAutofit/>
          </a:bodyPr>
          <a:lstStyle/>
          <a:p>
            <a:pPr marL="439200" indent="-457200" algn="just">
              <a:spcAft>
                <a:spcPts val="1200"/>
              </a:spcAft>
            </a:pPr>
            <a:r>
              <a:rPr lang="it-IT" sz="3200" dirty="0" smtClean="0"/>
              <a:t>Il primo momento terapeutico deve consistere nella riorganizzazione cognitiva del paziente, volta  a dimostrargli che i sintomi sono ben identificati e riferibili a un’entità clinica precisa e conosciuta.</a:t>
            </a:r>
          </a:p>
          <a:p>
            <a:pPr marL="439200" indent="-457200" algn="just">
              <a:spcAft>
                <a:spcPts val="1200"/>
              </a:spcAft>
            </a:pPr>
            <a:r>
              <a:rPr lang="it-IT" sz="3200" dirty="0" smtClean="0"/>
              <a:t>In molti casi, infatti, si rischia una fase di elaborazione ipocondriaca.</a:t>
            </a: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/>
          <a:srcRect r="11476" b="4225"/>
          <a:stretch>
            <a:fillRect/>
          </a:stretch>
        </p:blipFill>
        <p:spPr bwMode="auto">
          <a:xfrm>
            <a:off x="6948264" y="188640"/>
            <a:ext cx="2023659" cy="2189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34712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40352" cy="1371600"/>
          </a:xfrm>
        </p:spPr>
        <p:txBody>
          <a:bodyPr>
            <a:noAutofit/>
          </a:bodyPr>
          <a:lstStyle/>
          <a:p>
            <a:r>
              <a:rPr lang="it-IT" sz="9600" b="0" dirty="0" smtClean="0">
                <a:solidFill>
                  <a:schemeClr val="bg1"/>
                </a:solidFill>
                <a:latin typeface="Edwardian Script ITC" pitchFamily="66" charset="0"/>
              </a:rPr>
              <a:t>Impatto sociale</a:t>
            </a:r>
            <a:endParaRPr lang="it-IT" sz="9600" b="0" dirty="0">
              <a:solidFill>
                <a:schemeClr val="bg1"/>
              </a:solidFill>
              <a:latin typeface="Edwardian Script ITC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>
              <a:spcAft>
                <a:spcPts val="1600"/>
              </a:spcAft>
              <a:buNone/>
            </a:pPr>
            <a:endParaRPr lang="it-IT" dirty="0" smtClean="0"/>
          </a:p>
          <a:p>
            <a:pPr algn="just">
              <a:spcAft>
                <a:spcPts val="1600"/>
              </a:spcAft>
              <a:buNone/>
            </a:pPr>
            <a:r>
              <a:rPr lang="it-IT" dirty="0" smtClean="0"/>
              <a:t>Il 48% della popolazione soffre, nell’arco della vita, di un qualche disturbo psichiatrico.</a:t>
            </a:r>
          </a:p>
          <a:p>
            <a:pPr algn="just">
              <a:spcAft>
                <a:spcPts val="1600"/>
              </a:spcAft>
              <a:buNone/>
            </a:pPr>
            <a:r>
              <a:rPr lang="it-IT" dirty="0" smtClean="0"/>
              <a:t>Il 15-25% di tutte le prescrizioni farmacologiche è costituito da un qualche psicofarmaco.</a:t>
            </a:r>
            <a:endParaRPr lang="it-IT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/>
          <a:srcRect b="4225"/>
          <a:stretch>
            <a:fillRect/>
          </a:stretch>
        </p:blipFill>
        <p:spPr bwMode="auto">
          <a:xfrm>
            <a:off x="7696200" y="0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244407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 l="6522" r="13043"/>
          <a:stretch>
            <a:fillRect/>
          </a:stretch>
        </p:blipFill>
        <p:spPr bwMode="auto">
          <a:xfrm flipH="1">
            <a:off x="0" y="3074746"/>
            <a:ext cx="3124200" cy="3783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40352" cy="1371600"/>
          </a:xfrm>
        </p:spPr>
        <p:txBody>
          <a:bodyPr>
            <a:noAutofit/>
          </a:bodyPr>
          <a:lstStyle/>
          <a:p>
            <a:r>
              <a:rPr lang="it-IT" sz="9600" b="0" dirty="0" smtClean="0">
                <a:solidFill>
                  <a:schemeClr val="bg1"/>
                </a:solidFill>
                <a:latin typeface="Edwardian Script ITC" pitchFamily="66" charset="0"/>
              </a:rPr>
              <a:t>Conclusioni</a:t>
            </a:r>
            <a:endParaRPr lang="it-IT" sz="9600" b="0" dirty="0">
              <a:solidFill>
                <a:schemeClr val="bg1"/>
              </a:solidFill>
              <a:latin typeface="Edwardian Script ITC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275856" y="1775191"/>
            <a:ext cx="5410944" cy="4625609"/>
          </a:xfrm>
        </p:spPr>
        <p:txBody>
          <a:bodyPr/>
          <a:lstStyle/>
          <a:p>
            <a:r>
              <a:rPr lang="it-IT" dirty="0" smtClean="0"/>
              <a:t>Grande impatto sociale.</a:t>
            </a:r>
          </a:p>
          <a:p>
            <a:r>
              <a:rPr lang="it-IT" dirty="0" smtClean="0"/>
              <a:t>Diagnosi differenziale.</a:t>
            </a:r>
          </a:p>
          <a:p>
            <a:r>
              <a:rPr lang="it-IT" dirty="0" smtClean="0"/>
              <a:t>Riorganizzazione cognitiva.</a:t>
            </a:r>
          </a:p>
          <a:p>
            <a:r>
              <a:rPr lang="it-IT" dirty="0" smtClean="0"/>
              <a:t>Sinergia tra psicoterapia e terapia farmacologica.</a:t>
            </a:r>
          </a:p>
          <a:p>
            <a:r>
              <a:rPr lang="it-IT" dirty="0" smtClean="0"/>
              <a:t>Preferenza per alprazolam</a:t>
            </a:r>
            <a:r>
              <a:rPr lang="it-IT" dirty="0"/>
              <a:t> </a:t>
            </a:r>
            <a:r>
              <a:rPr lang="it-IT" dirty="0" smtClean="0"/>
              <a:t>(breve periodo iniziale) e paroxetina in associazione tra loro.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en-US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/>
          <a:srcRect b="4225"/>
          <a:stretch>
            <a:fillRect/>
          </a:stretch>
        </p:blipFill>
        <p:spPr bwMode="auto">
          <a:xfrm>
            <a:off x="7696200" y="0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2158000"/>
          </a:xfrm>
        </p:spPr>
        <p:txBody>
          <a:bodyPr/>
          <a:lstStyle/>
          <a:p>
            <a:r>
              <a:rPr lang="it-IT" dirty="0" smtClean="0"/>
              <a:t>Il disturbo da</a:t>
            </a:r>
            <a:br>
              <a:rPr lang="it-IT" dirty="0" smtClean="0"/>
            </a:br>
            <a:r>
              <a:rPr lang="it-IT" dirty="0" smtClean="0"/>
              <a:t>attacchi di panico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>
          <a:xfrm>
            <a:off x="740664" y="2924944"/>
            <a:ext cx="8022336" cy="3528392"/>
          </a:xfrm>
        </p:spPr>
        <p:txBody>
          <a:bodyPr>
            <a:noAutofit/>
          </a:bodyPr>
          <a:lstStyle/>
          <a:p>
            <a:pPr marL="439200" indent="-457200" algn="just">
              <a:spcAft>
                <a:spcPts val="1200"/>
              </a:spcAft>
            </a:pPr>
            <a:r>
              <a:rPr lang="it-IT" sz="3200" dirty="0" smtClean="0"/>
              <a:t>L’attacco di panico, associato o no con l’agorafobia, è tra i più frequenti e rilevanti disturbi d’ansia nei Paesi occidentali.</a:t>
            </a:r>
          </a:p>
          <a:p>
            <a:pPr marL="439200" indent="-457200" algn="just">
              <a:spcAft>
                <a:spcPts val="1200"/>
              </a:spcAft>
            </a:pPr>
            <a:r>
              <a:rPr lang="it-IT" sz="3200" dirty="0" smtClean="0"/>
              <a:t>Da un lato, chi ne è affetto vede compromessa la sua qualità di vita. Dall’altro, ne risente il SSN per la possibile confusione con urgenze mediche e chirurgiche.</a:t>
            </a: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/>
          <a:srcRect r="11476" b="4225"/>
          <a:stretch>
            <a:fillRect/>
          </a:stretch>
        </p:blipFill>
        <p:spPr bwMode="auto">
          <a:xfrm>
            <a:off x="6948264" y="188640"/>
            <a:ext cx="2023659" cy="2189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40352" cy="1371600"/>
          </a:xfrm>
        </p:spPr>
        <p:txBody>
          <a:bodyPr>
            <a:noAutofit/>
          </a:bodyPr>
          <a:lstStyle/>
          <a:p>
            <a:r>
              <a:rPr lang="it-IT" sz="9600" b="0" dirty="0" smtClean="0">
                <a:solidFill>
                  <a:schemeClr val="bg1"/>
                </a:solidFill>
                <a:latin typeface="Edwardian Script ITC" pitchFamily="66" charset="0"/>
              </a:rPr>
              <a:t>Definizione</a:t>
            </a:r>
            <a:endParaRPr lang="it-IT" sz="9600" b="0" dirty="0">
              <a:solidFill>
                <a:schemeClr val="bg1"/>
              </a:solidFill>
              <a:latin typeface="Edwardian Script ITC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>
              <a:spcAft>
                <a:spcPts val="1600"/>
              </a:spcAft>
              <a:buNone/>
            </a:pPr>
            <a:endParaRPr lang="it-IT" dirty="0" smtClean="0"/>
          </a:p>
          <a:p>
            <a:pPr algn="just">
              <a:spcAft>
                <a:spcPts val="1600"/>
              </a:spcAft>
              <a:buNone/>
            </a:pPr>
            <a:r>
              <a:rPr lang="it-IT" dirty="0" smtClean="0"/>
              <a:t>Il disturbo da attacchi di panico (DAP) è caratterizzato da ricorrenti episodi acuti di ansia a insorgenza improvvisa e di breve durata («ictus emotivo»).</a:t>
            </a:r>
          </a:p>
          <a:p>
            <a:pPr algn="just">
              <a:spcAft>
                <a:spcPts val="1600"/>
              </a:spcAft>
              <a:buNone/>
            </a:pPr>
            <a:r>
              <a:rPr lang="it-IT" dirty="0" smtClean="0"/>
              <a:t>Colpisce il 2-3% della popolazione nei Paesi occidentali</a:t>
            </a:r>
            <a:r>
              <a:rPr lang="it-IT" dirty="0"/>
              <a:t>. </a:t>
            </a:r>
            <a:r>
              <a:rPr lang="it-IT" dirty="0" smtClean="0"/>
              <a:t>È più frequente nelle donne, con un rapporto di circa</a:t>
            </a:r>
            <a:r>
              <a:rPr lang="it-IT" dirty="0"/>
              <a:t> </a:t>
            </a:r>
            <a:r>
              <a:rPr lang="it-IT" dirty="0" smtClean="0"/>
              <a:t>2,5 a 1 rispetto ai maschi.</a:t>
            </a:r>
            <a:endParaRPr lang="it-IT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/>
          <a:srcRect b="4225"/>
          <a:stretch>
            <a:fillRect/>
          </a:stretch>
        </p:blipFill>
        <p:spPr bwMode="auto">
          <a:xfrm>
            <a:off x="7696200" y="0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213262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40352" cy="1371600"/>
          </a:xfrm>
        </p:spPr>
        <p:txBody>
          <a:bodyPr>
            <a:noAutofit/>
          </a:bodyPr>
          <a:lstStyle/>
          <a:p>
            <a:r>
              <a:rPr lang="it-IT" sz="9600" b="0" dirty="0" smtClean="0">
                <a:solidFill>
                  <a:schemeClr val="bg1"/>
                </a:solidFill>
                <a:latin typeface="Edwardian Script ITC" pitchFamily="66" charset="0"/>
              </a:rPr>
              <a:t>Cenni storici</a:t>
            </a:r>
            <a:endParaRPr lang="it-IT" sz="9600" b="0" dirty="0">
              <a:solidFill>
                <a:schemeClr val="bg1"/>
              </a:solidFill>
              <a:latin typeface="Edwardian Script ITC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spcAft>
                <a:spcPts val="1600"/>
              </a:spcAft>
              <a:buNone/>
            </a:pPr>
            <a:r>
              <a:rPr lang="it-IT" dirty="0" smtClean="0"/>
              <a:t>Il DAP fu descritto già da Ippocrate.</a:t>
            </a:r>
            <a:endParaRPr lang="it-IT" dirty="0"/>
          </a:p>
          <a:p>
            <a:pPr algn="just">
              <a:spcAft>
                <a:spcPts val="1600"/>
              </a:spcAft>
              <a:buNone/>
            </a:pPr>
            <a:r>
              <a:rPr lang="it-IT" dirty="0" smtClean="0"/>
              <a:t>Nel 1873, l’otorinolaringoiatra Krishaber lo </a:t>
            </a:r>
            <a:r>
              <a:rPr lang="it-IT" dirty="0"/>
              <a:t>definì« Névropathie </a:t>
            </a:r>
            <a:r>
              <a:rPr lang="it-IT" dirty="0" smtClean="0"/>
              <a:t>cèrébro-cardiaque».</a:t>
            </a:r>
          </a:p>
          <a:p>
            <a:pPr algn="just">
              <a:spcAft>
                <a:spcPts val="1600"/>
              </a:spcAft>
              <a:buNone/>
            </a:pPr>
            <a:r>
              <a:rPr lang="it-IT" dirty="0" smtClean="0"/>
              <a:t>Nel 1880, Beard lo inglobò nel vasto concetto di neuroastenia.</a:t>
            </a:r>
          </a:p>
          <a:p>
            <a:pPr algn="just">
              <a:spcAft>
                <a:spcPts val="1600"/>
              </a:spcAft>
              <a:buNone/>
            </a:pPr>
            <a:r>
              <a:rPr lang="it-IT" dirty="0" smtClean="0"/>
              <a:t>Nel 1895, Freud sistematizzò i quadri d’ansia e le nevrosi (DAP maggiori e minori; ansia anticipatoria; condotte di evitamento).</a:t>
            </a:r>
            <a:endParaRPr lang="it-IT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/>
          <a:srcRect b="4225"/>
          <a:stretch>
            <a:fillRect/>
          </a:stretch>
        </p:blipFill>
        <p:spPr bwMode="auto">
          <a:xfrm>
            <a:off x="7696200" y="0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179868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40352" cy="1371600"/>
          </a:xfrm>
        </p:spPr>
        <p:txBody>
          <a:bodyPr>
            <a:noAutofit/>
          </a:bodyPr>
          <a:lstStyle/>
          <a:p>
            <a:r>
              <a:rPr lang="it-IT" sz="9600" b="0" dirty="0" smtClean="0">
                <a:solidFill>
                  <a:schemeClr val="bg1"/>
                </a:solidFill>
                <a:latin typeface="Edwardian Script ITC" pitchFamily="66" charset="0"/>
              </a:rPr>
              <a:t>Cenni storici</a:t>
            </a:r>
            <a:endParaRPr lang="it-IT" sz="9600" b="0" dirty="0">
              <a:solidFill>
                <a:schemeClr val="bg1"/>
              </a:solidFill>
              <a:latin typeface="Edwardian Script ITC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spcAft>
                <a:spcPts val="1600"/>
              </a:spcAft>
              <a:buNone/>
            </a:pPr>
            <a:endParaRPr lang="it-IT" dirty="0" smtClean="0"/>
          </a:p>
          <a:p>
            <a:pPr algn="just">
              <a:spcAft>
                <a:spcPts val="1600"/>
              </a:spcAft>
              <a:buNone/>
            </a:pPr>
            <a:r>
              <a:rPr lang="it-IT" dirty="0" smtClean="0"/>
              <a:t>Nel 1962, Klein dimostra che l’imipramina blocca gli attacchi di panico ma ha scarso effetto sull’ansia anticipatoria intercritica («dissezione farmacologica»).</a:t>
            </a:r>
            <a:endParaRPr lang="it-IT" dirty="0"/>
          </a:p>
          <a:p>
            <a:pPr algn="just">
              <a:spcAft>
                <a:spcPts val="1600"/>
              </a:spcAft>
              <a:buNone/>
            </a:pPr>
            <a:r>
              <a:rPr lang="it-IT" dirty="0" smtClean="0"/>
              <a:t>Con le sue osservazioni compare la concezione unitaria del DAP.</a:t>
            </a:r>
          </a:p>
          <a:p>
            <a:pPr algn="just">
              <a:spcAft>
                <a:spcPts val="1600"/>
              </a:spcAft>
              <a:buNone/>
            </a:pPr>
            <a:endParaRPr lang="it-IT" dirty="0" smtClean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/>
          <a:srcRect b="4225"/>
          <a:stretch>
            <a:fillRect/>
          </a:stretch>
        </p:blipFill>
        <p:spPr bwMode="auto">
          <a:xfrm>
            <a:off x="7696200" y="0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410194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40352" cy="1371600"/>
          </a:xfrm>
        </p:spPr>
        <p:txBody>
          <a:bodyPr>
            <a:noAutofit/>
          </a:bodyPr>
          <a:lstStyle/>
          <a:p>
            <a:r>
              <a:rPr lang="it-IT" sz="9600" b="0" dirty="0" smtClean="0">
                <a:solidFill>
                  <a:schemeClr val="bg1"/>
                </a:solidFill>
                <a:latin typeface="Edwardian Script ITC" pitchFamily="66" charset="0"/>
              </a:rPr>
              <a:t>Eziopatogenesi</a:t>
            </a:r>
            <a:endParaRPr lang="it-IT" sz="9600" b="0" dirty="0">
              <a:solidFill>
                <a:schemeClr val="bg1"/>
              </a:solidFill>
              <a:latin typeface="Edwardian Script ITC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439200" indent="457200" algn="just">
              <a:spcAft>
                <a:spcPts val="1600"/>
              </a:spcAft>
              <a:buNone/>
            </a:pPr>
            <a:endParaRPr lang="it-IT" dirty="0" smtClean="0"/>
          </a:p>
          <a:p>
            <a:pPr marL="439200" indent="457200" algn="just">
              <a:spcAft>
                <a:spcPts val="1600"/>
              </a:spcAft>
              <a:buFont typeface="Wingdings" pitchFamily="2" charset="2"/>
              <a:buChar char="§"/>
            </a:pPr>
            <a:r>
              <a:rPr lang="it-IT" dirty="0" smtClean="0"/>
              <a:t>Teorie psicologiche</a:t>
            </a:r>
          </a:p>
          <a:p>
            <a:pPr marL="439200" indent="457200" algn="just">
              <a:spcAft>
                <a:spcPts val="1600"/>
              </a:spcAft>
              <a:buFont typeface="Wingdings" pitchFamily="2" charset="2"/>
              <a:buChar char="§"/>
            </a:pPr>
            <a:r>
              <a:rPr lang="it-IT" dirty="0" smtClean="0"/>
              <a:t>Teorie comportamentali</a:t>
            </a:r>
          </a:p>
          <a:p>
            <a:pPr marL="439200" indent="457200" algn="just">
              <a:spcAft>
                <a:spcPts val="1600"/>
              </a:spcAft>
              <a:buFont typeface="Wingdings" pitchFamily="2" charset="2"/>
              <a:buChar char="§"/>
            </a:pPr>
            <a:r>
              <a:rPr lang="it-IT" dirty="0" smtClean="0"/>
              <a:t>Teorie cognitive</a:t>
            </a:r>
          </a:p>
          <a:p>
            <a:pPr marL="439200" indent="457200" algn="just">
              <a:spcAft>
                <a:spcPts val="1600"/>
              </a:spcAft>
              <a:buFont typeface="Wingdings" pitchFamily="2" charset="2"/>
              <a:buChar char="§"/>
            </a:pPr>
            <a:r>
              <a:rPr lang="it-IT" dirty="0" smtClean="0"/>
              <a:t>Teorie etologiche</a:t>
            </a:r>
          </a:p>
          <a:p>
            <a:pPr marL="439200" indent="457200" algn="just">
              <a:spcAft>
                <a:spcPts val="1600"/>
              </a:spcAft>
              <a:buFont typeface="Wingdings" pitchFamily="2" charset="2"/>
              <a:buChar char="§"/>
            </a:pPr>
            <a:r>
              <a:rPr lang="it-IT" dirty="0" smtClean="0"/>
              <a:t>Fattori genetici</a:t>
            </a: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/>
          <a:srcRect b="4225"/>
          <a:stretch>
            <a:fillRect/>
          </a:stretch>
        </p:blipFill>
        <p:spPr bwMode="auto">
          <a:xfrm>
            <a:off x="7696200" y="0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381769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40352" cy="1371600"/>
          </a:xfrm>
        </p:spPr>
        <p:txBody>
          <a:bodyPr>
            <a:noAutofit/>
          </a:bodyPr>
          <a:lstStyle/>
          <a:p>
            <a:r>
              <a:rPr lang="it-IT" sz="9600" b="0" dirty="0" smtClean="0">
                <a:solidFill>
                  <a:schemeClr val="bg1"/>
                </a:solidFill>
                <a:latin typeface="Edwardian Script ITC" pitchFamily="66" charset="0"/>
              </a:rPr>
              <a:t>Teoria etologica</a:t>
            </a:r>
            <a:endParaRPr lang="it-IT" sz="9600" b="0" dirty="0">
              <a:solidFill>
                <a:schemeClr val="bg1"/>
              </a:solidFill>
              <a:latin typeface="Edwardian Script ITC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spcAft>
                <a:spcPts val="1600"/>
              </a:spcAft>
              <a:buNone/>
            </a:pPr>
            <a:r>
              <a:rPr lang="it-IT" dirty="0" smtClean="0"/>
              <a:t>Si fonda sulla teoria evoluzionistica darwiniana rielaborata alla luce delle recenti scoperte della biochimica, della biologia molecolare, della genetica e dell’etologia comparata.</a:t>
            </a:r>
          </a:p>
          <a:p>
            <a:pPr algn="just">
              <a:spcAft>
                <a:spcPts val="1600"/>
              </a:spcAft>
              <a:buNone/>
            </a:pPr>
            <a:r>
              <a:rPr lang="it-IT" dirty="0" smtClean="0"/>
              <a:t>L’individuo non è una «tabula rasa» sulla quale l’esperienza può modellare ogni sorta di risposta emotiva, bensì il risultato di complesse interazioni filogenetiche tra specie e ambiente.</a:t>
            </a:r>
            <a:endParaRPr lang="it-IT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/>
          <a:srcRect b="4225"/>
          <a:stretch>
            <a:fillRect/>
          </a:stretch>
        </p:blipFill>
        <p:spPr bwMode="auto">
          <a:xfrm>
            <a:off x="7696200" y="0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54459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wer Point - Brain (TP030004080)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ower Point - Brain (TP030004080)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33" ma:contentTypeDescription="Create a new document." ma:contentTypeScope="" ma:versionID="37d3ec2b48d53e45b233ad8f52fe1b11"/>
</file>

<file path=customXml/itemProps1.xml><?xml version="1.0" encoding="utf-8"?>
<ds:datastoreItem xmlns:ds="http://schemas.openxmlformats.org/officeDocument/2006/customXml" ds:itemID="{9E00E582-3FBA-46C3-8B27-020E5EF1E6F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CBC0C27-4547-4DDD-B939-9938FEE3AF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4B4C0C-FA63-43E5-8FA1-B7A7F5CC3573}">
  <ds:schemaRefs>
    <ds:schemaRef ds:uri="http://schemas.microsoft.com/office/2006/metadata/contentType"/>
    <ds:schemaRef ds:uri="http://schemas.microsoft.com/office/2006/metadata/properties/metaAttribut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 Point - Brain (TP030004080)</Template>
  <TotalTime>993</TotalTime>
  <Words>1299</Words>
  <Application>Microsoft Office PowerPoint</Application>
  <PresentationFormat>Presentazione su schermo (4:3)</PresentationFormat>
  <Paragraphs>131</Paragraphs>
  <Slides>30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30</vt:i4>
      </vt:variant>
    </vt:vector>
  </HeadingPairs>
  <TitlesOfParts>
    <vt:vector size="32" baseType="lpstr">
      <vt:lpstr>Power Point - Brain (TP030004080)</vt:lpstr>
      <vt:lpstr>1_Power Point - Brain (TP030004080)</vt:lpstr>
      <vt:lpstr>Diapositiva 1</vt:lpstr>
      <vt:lpstr>La serotonina: il cosiddetto ormone del buon umore</vt:lpstr>
      <vt:lpstr>Impatto sociale</vt:lpstr>
      <vt:lpstr>Il disturbo da attacchi di panico</vt:lpstr>
      <vt:lpstr>Definizione</vt:lpstr>
      <vt:lpstr>Cenni storici</vt:lpstr>
      <vt:lpstr>Cenni storici</vt:lpstr>
      <vt:lpstr>Eziopatogenesi</vt:lpstr>
      <vt:lpstr>Teoria etologica</vt:lpstr>
      <vt:lpstr>Teoria etologica</vt:lpstr>
      <vt:lpstr>Fattori genetici</vt:lpstr>
      <vt:lpstr>Fattori genetici</vt:lpstr>
      <vt:lpstr>La serotonina</vt:lpstr>
      <vt:lpstr>La serotonina</vt:lpstr>
      <vt:lpstr>L’amigdala</vt:lpstr>
      <vt:lpstr>La serotonina</vt:lpstr>
      <vt:lpstr>Neurotramettitori</vt:lpstr>
      <vt:lpstr>Neurotramettitori</vt:lpstr>
      <vt:lpstr>La serotonina</vt:lpstr>
      <vt:lpstr>La serotonina</vt:lpstr>
      <vt:lpstr>La serotonina</vt:lpstr>
      <vt:lpstr>La serotonina</vt:lpstr>
      <vt:lpstr>Diagnosi </vt:lpstr>
      <vt:lpstr>Diagnosi </vt:lpstr>
      <vt:lpstr>Diagnosi differenziale</vt:lpstr>
      <vt:lpstr>Farmacoterapia </vt:lpstr>
      <vt:lpstr>Farmacoterapia </vt:lpstr>
      <vt:lpstr>Farmacoterapia </vt:lpstr>
      <vt:lpstr>Riorganizzazione cognitiva del paziente</vt:lpstr>
      <vt:lpstr>Conclusioni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Antonio</dc:creator>
  <cp:lastModifiedBy>Giulio Di Virgilio</cp:lastModifiedBy>
  <cp:revision>129</cp:revision>
  <dcterms:created xsi:type="dcterms:W3CDTF">2011-02-27T12:14:38Z</dcterms:created>
  <dcterms:modified xsi:type="dcterms:W3CDTF">2011-03-16T08:11:18Z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TC300040809990</vt:lpwstr>
  </property>
</Properties>
</file>